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67" r:id="rId2"/>
    <p:sldId id="269" r:id="rId3"/>
    <p:sldId id="371" r:id="rId4"/>
    <p:sldId id="375" r:id="rId5"/>
    <p:sldId id="383" r:id="rId6"/>
    <p:sldId id="384" r:id="rId7"/>
    <p:sldId id="385" r:id="rId8"/>
    <p:sldId id="393" r:id="rId9"/>
    <p:sldId id="373" r:id="rId10"/>
    <p:sldId id="391" r:id="rId11"/>
    <p:sldId id="394" r:id="rId12"/>
    <p:sldId id="405" r:id="rId13"/>
    <p:sldId id="397" r:id="rId14"/>
    <p:sldId id="381" r:id="rId15"/>
    <p:sldId id="380" r:id="rId16"/>
    <p:sldId id="382" r:id="rId1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69D813F9-F28E-0C44-A346-DEC14CF922E5}">
          <p14:sldIdLst>
            <p14:sldId id="267"/>
            <p14:sldId id="268"/>
            <p14:sldId id="269"/>
            <p14:sldId id="371"/>
            <p14:sldId id="375"/>
            <p14:sldId id="383"/>
            <p14:sldId id="384"/>
            <p14:sldId id="385"/>
            <p14:sldId id="392"/>
            <p14:sldId id="393"/>
            <p14:sldId id="373"/>
            <p14:sldId id="391"/>
            <p14:sldId id="394"/>
            <p14:sldId id="413"/>
            <p14:sldId id="409"/>
            <p14:sldId id="412"/>
            <p14:sldId id="399"/>
            <p14:sldId id="400"/>
            <p14:sldId id="411"/>
            <p14:sldId id="410"/>
            <p14:sldId id="401"/>
            <p14:sldId id="408"/>
            <p14:sldId id="377"/>
            <p14:sldId id="402"/>
            <p14:sldId id="407"/>
            <p14:sldId id="403"/>
            <p14:sldId id="404"/>
            <p14:sldId id="406"/>
            <p14:sldId id="405"/>
            <p14:sldId id="397"/>
            <p14:sldId id="374"/>
            <p14:sldId id="396"/>
            <p14:sldId id="390"/>
            <p14:sldId id="395"/>
            <p14:sldId id="388"/>
            <p14:sldId id="387"/>
            <p14:sldId id="381"/>
            <p14:sldId id="379"/>
            <p14:sldId id="382"/>
            <p14:sldId id="380"/>
            <p14:sldId id="359"/>
            <p14:sldId id="286"/>
            <p14:sldId id="363"/>
            <p14:sldId id="360"/>
            <p14:sldId id="361"/>
            <p14:sldId id="362"/>
            <p14:sldId id="357"/>
            <p14:sldId id="358"/>
            <p14:sldId id="334"/>
            <p14:sldId id="336"/>
            <p14:sldId id="338"/>
            <p14:sldId id="339"/>
            <p14:sldId id="337"/>
            <p14:sldId id="335"/>
            <p14:sldId id="340"/>
            <p14:sldId id="342"/>
            <p14:sldId id="343"/>
            <p14:sldId id="341"/>
            <p14:sldId id="333"/>
            <p14:sldId id="331"/>
            <p14:sldId id="332"/>
            <p14:sldId id="330"/>
            <p14:sldId id="328"/>
            <p14:sldId id="32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6A0"/>
    <a:srgbClr val="F1F1F1"/>
    <a:srgbClr val="D1D1D1"/>
    <a:srgbClr val="B1C1E4"/>
    <a:srgbClr val="B9B9B9"/>
    <a:srgbClr val="A6A6A6"/>
    <a:srgbClr val="595959"/>
    <a:srgbClr val="FBFBFB"/>
    <a:srgbClr val="FCFCFC"/>
    <a:srgbClr val="FEFEF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4"/>
    <p:restoredTop sz="94719"/>
  </p:normalViewPr>
  <p:slideViewPr>
    <p:cSldViewPr snapToGrid="0">
      <p:cViewPr>
        <p:scale>
          <a:sx n="110" d="100"/>
          <a:sy n="110" d="100"/>
        </p:scale>
        <p:origin x="-1338" y="-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Relationship Id="rId4" Type="http://schemas.microsoft.com/office/2011/relationships/chartColorStyle" Target="colors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43120621387412239"/>
          <c:y val="9.0156754660335833E-2"/>
          <c:w val="0.41854047734500338"/>
          <c:h val="0.82922794890491158"/>
        </c:manualLayout>
      </c:layout>
      <c:barChart>
        <c:barDir val="bar"/>
        <c:grouping val="clustered"/>
        <c:dLbls>
          <c:showVal val="1"/>
        </c:dLbls>
        <c:gapWidth val="182"/>
        <c:axId val="101403648"/>
        <c:axId val="101016320"/>
      </c:barChart>
      <c:catAx>
        <c:axId val="101403648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01016320"/>
        <c:crosses val="autoZero"/>
        <c:auto val="1"/>
        <c:lblAlgn val="ctr"/>
        <c:lblOffset val="100"/>
      </c:catAx>
      <c:valAx>
        <c:axId val="101016320"/>
        <c:scaling>
          <c:orientation val="minMax"/>
        </c:scaling>
        <c:delete val="1"/>
        <c:axPos val="b"/>
        <c:numFmt formatCode="#,##0\ [$₽-419]" sourceLinked="1"/>
        <c:majorTickMark val="none"/>
        <c:tickLblPos val="none"/>
        <c:crossAx val="1014036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40185975" cy="23002875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x-none" smtClean="0"/>
              <a:pPr/>
              <a:t>19.09.2025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7424258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28727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70714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65631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3B485B8-0E92-EBB9-348E-E68CF0C1D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96203F88-88D0-2BA9-E215-4BF235CAE3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F6FAD497-1107-FDDA-23E3-90B21C0CE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CB7DD20-1D7E-CAA2-CD7E-B1FEAC66BB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789337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2BEFCB3-F444-3464-6D78-5FDD8603C6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33CA8F6C-2725-BC6F-E221-3DEF1580A7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9C1BBA83-74B5-F137-A563-6ECC6ECEEF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98D06B8-79DC-8D65-1F20-6133353672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178932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98463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pPr/>
              <a:t>19.09.2025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=""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dm_kolyvan@nso.r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1.svg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7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chart" Target="../charts/chart1.xm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23.png"/><Relationship Id="rId18" Type="http://schemas.openxmlformats.org/officeDocument/2006/relationships/image" Target="../media/image57.svg"/><Relationship Id="rId3" Type="http://schemas.openxmlformats.org/officeDocument/2006/relationships/image" Target="../media/image19.png"/><Relationship Id="rId12" Type="http://schemas.openxmlformats.org/officeDocument/2006/relationships/image" Target="../media/image51.sv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.svg"/><Relationship Id="rId5" Type="http://schemas.openxmlformats.org/officeDocument/2006/relationships/image" Target="../media/image26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93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15" Type="http://schemas.openxmlformats.org/officeDocument/2006/relationships/image" Target="../media/image35.png"/><Relationship Id="rId4" Type="http://schemas.openxmlformats.org/officeDocument/2006/relationships/image" Target="../media/image31.jpeg"/><Relationship Id="rId1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=""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7613351" y="158307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Новосибирская область</a:t>
            </a:r>
            <a:endParaRPr kumimoji="0" lang="x-none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="" xmlns:a16="http://schemas.microsoft.com/office/drawing/2014/main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727902" y="877229"/>
            <a:ext cx="3178098" cy="3382537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=""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8088" y="1123651"/>
            <a:ext cx="6151668" cy="3029284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24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D7BE9CA9-5727-5842-39D5-ACBFE391C63F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(Администрация Колыванского района 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="" xmlns:a16="http://schemas.microsoft.com/office/drawing/2014/main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360" y="282559"/>
            <a:ext cx="434709" cy="529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83885" y="2304974"/>
            <a:ext cx="3977403" cy="4020102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3E6210EF-3CE9-687B-D58A-316299AB2051}"/>
              </a:ext>
            </a:extLst>
          </p:cNvPr>
          <p:cNvSpPr/>
          <p:nvPr/>
        </p:nvSpPr>
        <p:spPr>
          <a:xfrm>
            <a:off x="627016" y="1401546"/>
            <a:ext cx="3977403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ОРГАНИЗОВАНЫ 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АВТОМОБИЛЬНЫЕ МАРШРУТЫ </a:t>
            </a:r>
            <a:endParaRPr kumimoji="0" lang="x-none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A4BC1E9C-EF72-FBFE-58B7-E58FC53BC4A4}"/>
              </a:ext>
            </a:extLst>
          </p:cNvPr>
          <p:cNvSpPr txBox="1"/>
          <p:nvPr/>
        </p:nvSpPr>
        <p:spPr>
          <a:xfrm>
            <a:off x="849730" y="2458645"/>
            <a:ext cx="3575621" cy="16312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1100" b="1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Туристические маршруты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«Колывань историческая»;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«По улицам исторического купеческого города»;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«Архитектурные памятники города Колывани 19-20 века»;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«Улицы расскажут вам»;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«Колывань православная - история церквей»;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«По Московско-Сибирскому тракту - в древнее поселение чатов» и др.</a:t>
            </a:r>
            <a:endParaRPr lang="ru-RU" sz="1100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endParaRPr lang="ru-RU" sz="7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A5F051-E20D-AD88-EE11-D3FFBACF9B5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425" name="Picture 1" descr="с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7607" y="2277374"/>
            <a:ext cx="4218317" cy="3821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69418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Красота Колыванского 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 descr="ска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96" y="1469275"/>
            <a:ext cx="4483486" cy="2999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 descr="01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475" y="1513530"/>
            <a:ext cx="3420528" cy="2264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 descr="0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4212" y="3907766"/>
            <a:ext cx="2078966" cy="250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Рисунок 31" descr="речк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5704" y="4579246"/>
            <a:ext cx="6217737" cy="1519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182460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43566BDC-3FDF-7E19-F2FB-6BEC5633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234438-277E-E93E-9F0B-6A07A103DC9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ПРИВЛЕКАТЕЛЬНОСТЬ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Колыванского 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A36DF5A3-29D2-433D-5105-9AE66CAD081F}"/>
              </a:ext>
            </a:extLst>
          </p:cNvPr>
          <p:cNvSpPr/>
          <p:nvPr/>
        </p:nvSpPr>
        <p:spPr>
          <a:xfrm>
            <a:off x="627016" y="163628"/>
            <a:ext cx="146304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привлекательность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Номер слайда 50">
            <a:extLst>
              <a:ext uri="{FF2B5EF4-FFF2-40B4-BE49-F238E27FC236}">
                <a16:creationId xmlns="" xmlns:a16="http://schemas.microsoft.com/office/drawing/2014/main" id="{FB40795E-ECF7-9484-3869-35FAD00FA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2BDDE5A-DDA1-CD42-B7BB-B75755FD0DB9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Скругленный прямоугольник 50">
            <a:extLst>
              <a:ext uri="{FF2B5EF4-FFF2-40B4-BE49-F238E27FC236}">
                <a16:creationId xmlns="" xmlns:a16="http://schemas.microsoft.com/office/drawing/2014/main" id="{8A45D0F1-B7AD-B411-0327-CE1C4017B2D4}"/>
              </a:ext>
            </a:extLst>
          </p:cNvPr>
          <p:cNvSpPr/>
          <p:nvPr/>
        </p:nvSpPr>
        <p:spPr>
          <a:xfrm>
            <a:off x="347933" y="1639020"/>
            <a:ext cx="9273395" cy="3761116"/>
          </a:xfrm>
          <a:prstGeom prst="roundRect">
            <a:avLst>
              <a:gd name="adj" fmla="val 2901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36000" rtlCol="0" anchor="ctr"/>
          <a:lstStyle/>
          <a:p>
            <a:pPr algn="ctr"/>
            <a:r>
              <a:rPr lang="ru-RU" sz="1100" b="1" i="1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8.1.</a:t>
            </a:r>
            <a:r>
              <a:rPr lang="x-none" sz="1100" b="1" i="1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b="1" i="1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Конкурентные преимущества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1.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Выгодное географическое расположение района, находящегося в непосредственной близости от региональной трассы Новосибирск-Томск, а также от Северного объезда г.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Новосибирска, соединяющего федеральные трассы М51 и М53 «Байкал»;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Близость областного центра – г.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Новосибирска;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3.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Наличие на территории района крупных водных объектов, один из которых река Обь;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4.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Крупные поселения района входят в Новосибирскую агломерацию;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5.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Наличие природных ресурсов и климатических условий средней полосы России;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6.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Множество памятников архитектуры и истории;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7.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Наличие свободных земель сельскохозяйственного назначения;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8.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Наличие трудовых ресурсов;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9.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Район газифицируется.</a:t>
            </a:r>
          </a:p>
          <a:p>
            <a:pPr lvl="0">
              <a:defRPr/>
            </a:pPr>
            <a:endParaRPr lang="ru-RU" sz="1100" b="1" dirty="0" smtClean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  <a:p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Рисунок 58" descr="Производство со сплошной заливкой">
            <a:extLst>
              <a:ext uri="{FF2B5EF4-FFF2-40B4-BE49-F238E27FC236}">
                <a16:creationId xmlns="" xmlns:a16="http://schemas.microsoft.com/office/drawing/2014/main" id="{9A28CC72-C8D7-D9F1-192E-20D9A64B6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3270" y="568623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025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F56D0F4-A5B6-1C1E-A091-A3BC54777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65FF374-9DAD-11C5-A21A-6166FFF3142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ИНВЕСТИЦИОННЫЕ ПРЕДЛОЖЕНИЯ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3A628E0-1FA8-8DF7-BCE7-711E71EE2DC8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инвестиционные </a:t>
            </a:r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предложения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D560722E-0E41-32C5-464B-42B383BE0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3120338-130B-3E89-BA59-D0A672AB014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6" name="Таблица 55"/>
          <p:cNvGraphicFramePr>
            <a:graphicFrameLocks noGrp="1"/>
          </p:cNvGraphicFramePr>
          <p:nvPr/>
        </p:nvGraphicFramePr>
        <p:xfrm>
          <a:off x="776376" y="1266185"/>
          <a:ext cx="8635042" cy="4936206"/>
        </p:xfrm>
        <a:graphic>
          <a:graphicData uri="http://schemas.openxmlformats.org/drawingml/2006/table">
            <a:tbl>
              <a:tblPr/>
              <a:tblGrid>
                <a:gridCol w="1167704"/>
                <a:gridCol w="1877503"/>
                <a:gridCol w="1733889"/>
                <a:gridCol w="1927973"/>
                <a:gridCol w="1927973"/>
              </a:tblGrid>
              <a:tr h="15712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Предложение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Обоснование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42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источников сырья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Инвестиционная ниша (характер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истика рынка)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Стоимость  и  доступность инфраструктуры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304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Создание объектов придорожного сервиса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площадок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связи с планируемой передачей автомобильной дороги регионального значения «Новосибирск – Колывань – Томск» в федеральное ведение предполагается развитие объектов придорожного сервиса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стоянок автомобилей, заправочных станций, объектов общественного питания и зон отдыха, станций технического обслуживания, пунктов медицинской помощи, туалетов, магазинов, мотелей, автомоек, душевых, прачечных, мусоросборников.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 стоимость не определена.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Необходимая инфраструктура имеется. Для определения стоимости  проекта необходима подготовка бизнес-плана и проектно-сметной документации.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4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цеха по забою скота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Наличие крупного рогатого скота в сельскохозяйственных организациях и личных подсобных хозяйствах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 связи с введением в действие технических регламентов Таможенного союза, убой продуктивных животных на мясо допускается только в специально отведенных для этой цели местах. В районе активно развивается животноводство в сельскохозяйственных организациях и фермерских хозяйствах. В районе отсутствуют специально оборудованные производственные объекты по забою скота.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Предварительная стоимость не определена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6690" marR="4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89974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/>
              <a:t>СХЕМА ВЗАИМОДЕЙСТВИЯ С ИНВЕСТОРАМИ</a:t>
            </a:r>
            <a:endParaRPr lang="ru-RU" sz="2400" dirty="0"/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1529587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взаимодействие с инвесторами</a:t>
            </a:r>
            <a:endParaRPr lang="ru-RU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431947E-13F9-C9BD-AE42-EE617AC7D38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34C27CBF-BE07-07F1-AC06-BD6A89B9C6B3}"/>
              </a:ext>
            </a:extLst>
          </p:cNvPr>
          <p:cNvSpPr txBox="1"/>
          <p:nvPr/>
        </p:nvSpPr>
        <p:spPr>
          <a:xfrm>
            <a:off x="1485300" y="2108522"/>
            <a:ext cx="3061613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НАИМЕНОВАНИЕ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СПЕЦОРГАНИЗАЦИИ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ВАШЕЙ ОБЛАСТИ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Рисунок 95" descr="Маркер со сплошной заливкой">
            <a:extLst>
              <a:ext uri="{FF2B5EF4-FFF2-40B4-BE49-F238E27FC236}">
                <a16:creationId xmlns="" xmlns:a16="http://schemas.microsoft.com/office/drawing/2014/main" id="{AA3C7A9D-0CD2-B002-37C0-492EAB806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2263735"/>
            <a:ext cx="180000" cy="180000"/>
          </a:xfrm>
          <a:prstGeom prst="rect">
            <a:avLst/>
          </a:prstGeom>
        </p:spPr>
      </p:pic>
      <p:sp>
        <p:nvSpPr>
          <p:cNvPr id="106" name="TextBox 105">
            <a:extLst>
              <a:ext uri="{FF2B5EF4-FFF2-40B4-BE49-F238E27FC236}">
                <a16:creationId xmlns="" xmlns:a16="http://schemas.microsoft.com/office/drawing/2014/main" id="{7CE70322-5299-BAFB-9D25-A77A515063F3}"/>
              </a:ext>
            </a:extLst>
          </p:cNvPr>
          <p:cNvSpPr txBox="1"/>
          <p:nvPr/>
        </p:nvSpPr>
        <p:spPr>
          <a:xfrm>
            <a:off x="872258" y="3337359"/>
            <a:ext cx="408074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ВАШЕГО МУНИЦИПАЛИТЕТА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8B2905DD-B764-4690-38FB-2431D9518D7C}"/>
              </a:ext>
            </a:extLst>
          </p:cNvPr>
          <p:cNvSpPr txBox="1"/>
          <p:nvPr/>
        </p:nvSpPr>
        <p:spPr>
          <a:xfrm>
            <a:off x="872258" y="5011610"/>
            <a:ext cx="433220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(НАИМЕНОВАНИЕ ОРГАНИЗАЦИИИ) 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1" name="Рисунок 110" descr="Маркер со сплошной заливкой">
            <a:extLst>
              <a:ext uri="{FF2B5EF4-FFF2-40B4-BE49-F238E27FC236}">
                <a16:creationId xmlns="" xmlns:a16="http://schemas.microsoft.com/office/drawing/2014/main" id="{92658D91-4F1A-1013-617D-AC88E6FD4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3932519"/>
            <a:ext cx="180000" cy="180000"/>
          </a:xfrm>
          <a:prstGeom prst="rect">
            <a:avLst/>
          </a:prstGeom>
        </p:spPr>
      </p:pic>
      <p:pic>
        <p:nvPicPr>
          <p:cNvPr id="117" name="Рисунок 116" descr="Маркер со сплошной заливкой">
            <a:extLst>
              <a:ext uri="{FF2B5EF4-FFF2-40B4-BE49-F238E27FC236}">
                <a16:creationId xmlns="" xmlns:a16="http://schemas.microsoft.com/office/drawing/2014/main" id="{7AEB7BDC-832C-9A62-9941-04879F5EA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2824" y="5612238"/>
            <a:ext cx="180000" cy="180000"/>
          </a:xfrm>
          <a:prstGeom prst="rect">
            <a:avLst/>
          </a:prstGeom>
        </p:spPr>
      </p:pic>
      <p:sp>
        <p:nvSpPr>
          <p:cNvPr id="54283" name="AutoShape 11"/>
          <p:cNvSpPr>
            <a:spLocks noChangeShapeType="1"/>
          </p:cNvSpPr>
          <p:nvPr/>
        </p:nvSpPr>
        <p:spPr bwMode="auto">
          <a:xfrm>
            <a:off x="162943" y="5591864"/>
            <a:ext cx="3540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4" name="AutoShape 12"/>
          <p:cNvSpPr>
            <a:spLocks noChangeShapeType="1"/>
          </p:cNvSpPr>
          <p:nvPr/>
        </p:nvSpPr>
        <p:spPr bwMode="auto">
          <a:xfrm>
            <a:off x="7639828" y="3814823"/>
            <a:ext cx="412750" cy="1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6" name="AutoShape 4"/>
          <p:cNvSpPr>
            <a:spLocks noChangeShapeType="1"/>
          </p:cNvSpPr>
          <p:nvPr/>
        </p:nvSpPr>
        <p:spPr bwMode="auto">
          <a:xfrm>
            <a:off x="5047801" y="3823089"/>
            <a:ext cx="3540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2" name="AutoShape 10"/>
          <p:cNvSpPr>
            <a:spLocks noChangeShapeType="1"/>
          </p:cNvSpPr>
          <p:nvPr/>
        </p:nvSpPr>
        <p:spPr bwMode="auto">
          <a:xfrm>
            <a:off x="208652" y="3786158"/>
            <a:ext cx="3540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8" name="AutoShape 6"/>
          <p:cNvSpPr>
            <a:spLocks noChangeShapeType="1"/>
          </p:cNvSpPr>
          <p:nvPr/>
        </p:nvSpPr>
        <p:spPr bwMode="auto">
          <a:xfrm>
            <a:off x="2470778" y="3799217"/>
            <a:ext cx="3540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1" name="AutoShape 9"/>
          <p:cNvSpPr>
            <a:spLocks noChangeShapeType="1"/>
          </p:cNvSpPr>
          <p:nvPr/>
        </p:nvSpPr>
        <p:spPr bwMode="auto">
          <a:xfrm>
            <a:off x="2210279" y="1752750"/>
            <a:ext cx="404813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75" name="AutoShape 3"/>
          <p:cNvSpPr>
            <a:spLocks noChangeShapeType="1"/>
          </p:cNvSpPr>
          <p:nvPr/>
        </p:nvSpPr>
        <p:spPr bwMode="auto">
          <a:xfrm>
            <a:off x="4801498" y="1744124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612536" y="1463555"/>
            <a:ext cx="1484313" cy="609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Инвестор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657556" y="3191473"/>
            <a:ext cx="1679575" cy="12255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Определение даты проведения заседания Совета по инвестициям Колыванского района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099759" y="3417230"/>
            <a:ext cx="1714500" cy="1304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заседании Совета по инвестициям Колыванского района принимается решение о возможном сотрудничестве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606511" y="3210195"/>
            <a:ext cx="1927225" cy="1935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Руководителями структурных подразделений Администрации формируется План действий по участию в реализации инвестиционного проекта (предложения)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68187" y="5220719"/>
            <a:ext cx="2222500" cy="736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Инвестор информируется о дальнейшем сотрудничестве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5" name="AutoShape 13"/>
          <p:cNvSpPr>
            <a:spLocks noChangeShapeType="1"/>
          </p:cNvSpPr>
          <p:nvPr/>
        </p:nvSpPr>
        <p:spPr bwMode="auto">
          <a:xfrm>
            <a:off x="7803491" y="1789202"/>
            <a:ext cx="2762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4286" name="Rectangle 14"/>
          <p:cNvSpPr>
            <a:spLocks noChangeArrowheads="1"/>
          </p:cNvSpPr>
          <p:nvPr/>
        </p:nvSpPr>
        <p:spPr bwMode="auto">
          <a:xfrm>
            <a:off x="2709652" y="1345721"/>
            <a:ext cx="1952625" cy="14763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Обращение в Администрацию Колыванского района Новосибирской области (к Главе Колыванского района Новосибирской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области)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5378391" y="1371600"/>
            <a:ext cx="2114550" cy="1435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Поручение (рекомендация) Инвестиционному уполномоченному о рассмотрении инвестиционного проекта (предложения)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25" algn="l"/>
                <a:tab pos="4352925" algn="l"/>
              </a:tabLst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33625" algn="l"/>
                <a:tab pos="43529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96" name="Rectangle 24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69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7409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8BE5CA0-EDE6-09A9-0CB0-13E930798F6C}"/>
              </a:ext>
            </a:extLst>
          </p:cNvPr>
          <p:cNvSpPr/>
          <p:nvPr/>
        </p:nvSpPr>
        <p:spPr>
          <a:xfrm>
            <a:off x="1949568" y="448574"/>
            <a:ext cx="4908432" cy="931652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Прямоугольник 4"/>
          <p:cNvSpPr/>
          <p:nvPr/>
        </p:nvSpPr>
        <p:spPr>
          <a:xfrm>
            <a:off x="1941662" y="491553"/>
            <a:ext cx="4953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Истории успеха реализации инвестиционных проектов на территории Колыванского района Новосибирской области</a:t>
            </a:r>
            <a:endParaRPr lang="ru-RU" sz="1600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14068" y="1699404"/>
          <a:ext cx="9238889" cy="4770408"/>
        </p:xfrm>
        <a:graphic>
          <a:graphicData uri="http://schemas.openxmlformats.org/drawingml/2006/table">
            <a:tbl>
              <a:tblPr/>
              <a:tblGrid>
                <a:gridCol w="385974"/>
                <a:gridCol w="1798490"/>
                <a:gridCol w="2052181"/>
                <a:gridCol w="1412516"/>
                <a:gridCol w="1535737"/>
                <a:gridCol w="2053991"/>
              </a:tblGrid>
              <a:tr h="3726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Инициатор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инвестор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реализации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Объем инвестиций,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тыс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.руб.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Бюджетный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социальный</a:t>
                      </a:r>
                      <a:r>
                        <a:rPr lang="en-US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эффект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341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газопровода низкого давления к жилым домам, Колыванский район, д. Большой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Оёш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 ул. Озерная, Суворова, пер. Речной, пер. Колхозный, ул. Южная, ул. Победы в д. Большой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Оёш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р.п. Колывань, д. Большой </a:t>
                      </a:r>
                      <a:r>
                        <a:rPr lang="ru-RU" sz="800" dirty="0" err="1">
                          <a:latin typeface="Times New Roman"/>
                          <a:ea typeface="Times New Roman"/>
                          <a:cs typeface="Times New Roman"/>
                        </a:rPr>
                        <a:t>Оёш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Колыванского района,  Министерство жилищно-коммунального хозяйства и энергетики Новосибирской области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2024 г.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20500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качественных услуг в сфере ЖКХ, улучшение экологической ситуации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63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фельдшерско-акушерского пункта, Колыванский район, с. Воробьево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Администрация Колыванского района,  Министерство здравоохранения НСО, ГБУЗ НСО «Колыванская ЦРБ»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23301,4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Улучшение качества предоставления общественных услуг в сфере 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здравоохранения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71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Ремонт дорог в д. Юрт-Ора по ул. Новая, ул. Дачная Скалинского сельсовета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Администрация   р.п. Колывань Колыванского района Новосибирской области, Министерство транспорта и дорожного хозяйства  Новосибирской области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4г.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2831,3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Содержание и ремонт дорог, </a:t>
                      </a:r>
                      <a:b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их обустройство в соответствии с требованиями обеспечения безопасности дорожного движения, улучшение технологического и эксплуатационного состояния, повышение качества содержания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26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486400" algn="l"/>
                        </a:tabLs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Администрация р.п. Колывань Колыванского района,  Министерство жилищно-коммунального хозяйства и энергетики Новосибирской области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Строительство газовой блочно-модульной котельной с наружными сетями по ул.Соловьева, 49/1 в р.п.Колывань Колыванского района НСО, на земельном участке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 кадастровым номером 54:10:010109:316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2023-2024г</a:t>
                      </a:r>
                      <a:r>
                        <a:rPr lang="en-US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12329,5</a:t>
                      </a:r>
                      <a:endParaRPr lang="ru-RU" sz="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Предоставление качественных услуг в сфере ЖКХ, улучшение экологической ситуации</a:t>
                      </a:r>
                      <a:endParaRPr lang="ru-RU" sz="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3812" marR="2381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Рисунок 6" descr="Колывань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894" y="327803"/>
            <a:ext cx="2196283" cy="12335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3979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757166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7F7A51C-0F75-6728-9C55-D09E9FD26A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793630" y="1199070"/>
          <a:ext cx="8514270" cy="4261451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55500" dist="101600" dir="5400000" sy="-100000" algn="bl" rotWithShape="0"/>
                </a:effectLst>
              </a:tblPr>
              <a:tblGrid>
                <a:gridCol w="4257135"/>
                <a:gridCol w="4257135"/>
              </a:tblGrid>
              <a:tr h="655608">
                <a:tc>
                  <a:txBody>
                    <a:bodyPr/>
                    <a:lstStyle/>
                    <a:p>
                      <a:pPr algn="l"/>
                      <a:r>
                        <a:rPr lang="ru-RU" sz="1500" b="1" dirty="0">
                          <a:solidFill>
                            <a:srgbClr val="4756A0"/>
                          </a:solidFill>
                        </a:rPr>
                        <a:t>Тип информации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b="1">
                          <a:solidFill>
                            <a:srgbClr val="4756A0"/>
                          </a:solidFill>
                        </a:rPr>
                        <a:t>Данные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1639019"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4756A0"/>
                          </a:solidFill>
                        </a:rPr>
                        <a:t>Адрес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4756A0"/>
                          </a:solidFill>
                        </a:rPr>
                        <a:t>633162, Россия, Новосибирская область, Колыванский район, р. п. Колывань, ул. Ленина, 79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5608"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solidFill>
                            <a:srgbClr val="4756A0"/>
                          </a:solidFill>
                        </a:rPr>
                        <a:t>Телефоны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500" dirty="0">
                          <a:solidFill>
                            <a:srgbClr val="4756A0"/>
                          </a:solidFill>
                        </a:rPr>
                        <a:t>+7 (383-52) 51-284, 51-604 (факс)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5608"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solidFill>
                            <a:srgbClr val="4756A0"/>
                          </a:solidFill>
                        </a:rPr>
                        <a:t>Электронная почта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u="sng" dirty="0">
                          <a:solidFill>
                            <a:srgbClr val="4756A0"/>
                          </a:solidFill>
                          <a:hlinkClick r:id="rId3" tooltip="неопределенный"/>
                        </a:rPr>
                        <a:t>adm_kolyvan@nso.ru</a:t>
                      </a:r>
                      <a:endParaRPr lang="en-US" sz="1500" dirty="0">
                        <a:solidFill>
                          <a:srgbClr val="4756A0"/>
                        </a:solidFill>
                      </a:endParaRP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655608">
                <a:tc>
                  <a:txBody>
                    <a:bodyPr/>
                    <a:lstStyle/>
                    <a:p>
                      <a:pPr algn="l"/>
                      <a:r>
                        <a:rPr lang="ru-RU" sz="1500">
                          <a:solidFill>
                            <a:srgbClr val="4756A0"/>
                          </a:solidFill>
                        </a:rPr>
                        <a:t>Веб-сайт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dirty="0">
                          <a:solidFill>
                            <a:srgbClr val="4756A0"/>
                          </a:solidFill>
                        </a:rPr>
                        <a:t>kolivan.nso.ru</a:t>
                      </a:r>
                    </a:p>
                  </a:txBody>
                  <a:tcPr marL="77504" marR="77504" marT="38752" marB="38752" anchor="ctr">
                    <a:lnL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EAE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126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x-none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=""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=""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=""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=""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=""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=""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96501" y="1932317"/>
            <a:ext cx="164723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Потенциал для развития агропромышленного комплекса</a:t>
            </a: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11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 районе широко развито животноводство и растениеводство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поселения района  имеют  развитые автотранспортные связи с районным центром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2404170" y="4123977"/>
            <a:ext cx="17470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КОЛЫВАНСКОГО 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 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АГЛОМЕРАЦИЮ </a:t>
            </a:r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НОВОСИБИРСКА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798834" y="4053737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ПРИРОДНЫЕ РЕСУРСЫ </a:t>
            </a:r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 богат водными ресурсами</a:t>
            </a:r>
            <a:endParaRPr lang="x-none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09800" y="1966987"/>
            <a:ext cx="2074078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Удачное географическое расположение</a:t>
            </a:r>
          </a:p>
          <a:p>
            <a:endParaRPr lang="ru-RU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Расстояние до областного центра — менее 50 км.</a:t>
            </a:r>
            <a:endParaRPr lang="x-none" sz="11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81574" y="4019909"/>
            <a:ext cx="1977753" cy="15234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  - ОБРАЗОВАНИЕ</a:t>
            </a:r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внимание уделяется дошкольному образованию, вклады в раннее детское развитие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=""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=""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=""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="" xmlns:a16="http://schemas.microsoft.com/office/drawing/2014/main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=""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=""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=""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09764" y="584682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Колыванского 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485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>
            <a:extLst>
              <a:ext uri="{FF2B5EF4-FFF2-40B4-BE49-F238E27FC236}">
                <a16:creationId xmlns="" xmlns:a16="http://schemas.microsoft.com/office/drawing/2014/main" id="{E2587257-C4DE-3860-2ACD-D2BB4B2C90AD}"/>
              </a:ext>
            </a:extLst>
          </p:cNvPr>
          <p:cNvSpPr/>
          <p:nvPr/>
        </p:nvSpPr>
        <p:spPr>
          <a:xfrm>
            <a:off x="724619" y="5448771"/>
            <a:ext cx="4692769" cy="945414"/>
          </a:xfrm>
          <a:prstGeom prst="roundRect">
            <a:avLst>
              <a:gd name="adj" fmla="val 2509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	В Колыванской ЦРБ по национальному проекту завершается реконструкция: построена новая поликлиника, ведётся строительство хирургического корпуса. В поликлинике остаются последние работы — устранение замечаний и установка оборудования.</a:t>
            </a:r>
            <a:endParaRPr lang="x-none" sz="110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Рисунок 64" descr="Маркер со сплошной заливкой">
            <a:extLst>
              <a:ext uri="{FF2B5EF4-FFF2-40B4-BE49-F238E27FC236}">
                <a16:creationId xmlns=""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9802" y="2482052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=""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=""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655BDFF3-07D2-CC05-25D8-40A154102DB4}"/>
              </a:ext>
            </a:extLst>
          </p:cNvPr>
          <p:cNvSpPr txBox="1"/>
          <p:nvPr/>
        </p:nvSpPr>
        <p:spPr>
          <a:xfrm>
            <a:off x="621668" y="5054442"/>
            <a:ext cx="504516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эффекты от строительства 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627016" y="3620770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x-non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=""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810882" y="3911581"/>
            <a:ext cx="4097547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latin typeface="Arial" pitchFamily="34" charset="0"/>
                <a:cs typeface="Arial" pitchFamily="34" charset="0"/>
              </a:rPr>
              <a:t>Пассажирские перевозки в районе осуществляют ООО «Колыванское АТП» и автопарки такси индивидуальных предпринимателей. </a:t>
            </a:r>
            <a:endParaRPr lang="x-none" sz="1100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28,5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района, 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=""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=""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16,2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</a:t>
            </a:r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р.п. Колывань, 2025 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=""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=""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1811331" y="2465769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6" y="257959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2303253" y="2622723"/>
            <a:ext cx="56282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12,3 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B5C67D58-65B0-BABF-EC03-A08117CDCF5F}"/>
              </a:ext>
            </a:extLst>
          </p:cNvPr>
          <p:cNvSpPr txBox="1"/>
          <p:nvPr/>
        </p:nvSpPr>
        <p:spPr>
          <a:xfrm>
            <a:off x="2737386" y="2665161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2303253" y="2993366"/>
            <a:ext cx="106104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поселков</a:t>
            </a:r>
            <a:endParaRPr lang="ru-RU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7CF884C3-7A5B-DFB9-E819-115906DD1936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Колыванского района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131762" y="3932446"/>
            <a:ext cx="12298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1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автотранспорт</a:t>
            </a:r>
            <a:endParaRPr lang="ru-RU" sz="11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 descr="маршруты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1675" y="1043797"/>
            <a:ext cx="3796976" cy="455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61281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hlinkClick r:id="" action="ppaction://noaction"/>
            <a:extLst>
              <a:ext uri="{FF2B5EF4-FFF2-40B4-BE49-F238E27FC236}">
                <a16:creationId xmlns="" xmlns:a16="http://schemas.microsoft.com/office/drawing/2014/main" id="{9718F2DE-BC8A-C832-1B40-9991CFFF11B0}"/>
              </a:ext>
            </a:extLst>
          </p:cNvPr>
          <p:cNvSpPr txBox="1"/>
          <p:nvPr/>
        </p:nvSpPr>
        <p:spPr>
          <a:xfrm>
            <a:off x="7944898" y="6607261"/>
            <a:ext cx="1586184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ССЫЛКА НА ИНСТРУКЦИЮ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583883" y="584683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Колыванского района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Диаграмма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551" y="1733909"/>
            <a:ext cx="4287328" cy="322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Диаграмма 3"/>
          <p:cNvPicPr>
            <a:picLocks noChangeArrowheads="1"/>
          </p:cNvPicPr>
          <p:nvPr/>
        </p:nvPicPr>
        <p:blipFill>
          <a:blip r:embed="rId3"/>
          <a:srcRect l="-107" t="-4395" r="-3310" b="-14519"/>
          <a:stretch>
            <a:fillRect/>
          </a:stretch>
        </p:blipFill>
        <p:spPr bwMode="auto">
          <a:xfrm>
            <a:off x="4942935" y="1716658"/>
            <a:ext cx="4416726" cy="335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40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=""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=""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="" xmlns:a16="http://schemas.microsoft.com/office/drawing/2014/main" id="{45117FCB-FB0D-ACDC-38CA-B0524F5A8C72}"/>
              </a:ext>
            </a:extLst>
          </p:cNvPr>
          <p:cNvSpPr/>
          <p:nvPr/>
        </p:nvSpPr>
        <p:spPr>
          <a:xfrm>
            <a:off x="790917" y="1503791"/>
            <a:ext cx="4497839" cy="2376000"/>
          </a:xfrm>
          <a:prstGeom prst="roundRect">
            <a:avLst>
              <a:gd name="adj" fmla="val 10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=""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61630964"/>
              </p:ext>
            </p:extLst>
          </p:nvPr>
        </p:nvGraphicFramePr>
        <p:xfrm>
          <a:off x="1259261" y="1977823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="" xmlns:a16="http://schemas.microsoft.com/office/drawing/2014/main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=""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5,3%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=""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=""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105150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1373</a:t>
            </a:r>
            <a:endParaRPr lang="x-none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619831" y="4462337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x-none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C1F7855C-3C0A-4AA7-EFF7-C1E794F9135E}"/>
              </a:ext>
            </a:extLst>
          </p:cNvPr>
          <p:cNvSpPr txBox="1"/>
          <p:nvPr/>
        </p:nvSpPr>
        <p:spPr>
          <a:xfrm>
            <a:off x="7623954" y="6329880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*Нетрудоустроенные граждане на 01.01.2023 </a:t>
            </a:r>
            <a:endParaRPr lang="x-none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(Колыванскому району)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01.09.2023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(Колыванскому району) 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01.09.2025</a:t>
            </a:r>
            <a:endParaRPr lang="x-none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310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=""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08334" y="4914901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=""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=""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99097" y="4947310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=""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348508" y="4875548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=""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=""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=""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=""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96025" y="395770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ПРИРОДНЫЕ РЕСУРСЫ И ПОЛЕЗНЫЕ ИСКОПАЕМЫЕ</a:t>
            </a:r>
            <a:endParaRPr kumimoji="0" lang="ru-RU" sz="1100" b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=""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РЕЛЬЕФ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=""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=""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континентальный 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67893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-22℃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июле +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21℃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63257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=""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=""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=""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7ED753C6-79DF-D592-0C83-B15E5284834C}"/>
              </a:ext>
            </a:extLst>
          </p:cNvPr>
          <p:cNvSpPr txBox="1"/>
          <p:nvPr/>
        </p:nvSpPr>
        <p:spPr>
          <a:xfrm>
            <a:off x="5875083" y="2333236"/>
            <a:ext cx="3611992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В геоморфологическом отношении Колыванский район довольно сложен, он охватывает следующие геоморфологические районы: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 Васюганское плато;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 Приобское плато;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 Эрозионно-аккумулятивную низменную равнину;</a:t>
            </a: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 Долину Оби.</a:t>
            </a:r>
          </a:p>
          <a:p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=""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</a:t>
            </a:r>
            <a:r>
              <a:rPr lang="ru-RU" sz="1100" b="1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1057271 га</a:t>
            </a:r>
            <a:endParaRPr lang="ru-RU" sz="1100" b="1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=""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назначения 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38,2%</a:t>
            </a:r>
            <a:endParaRPr lang="ru-RU" sz="1100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</a:t>
            </a:r>
            <a:r>
              <a:rPr lang="ru-RU" sz="9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лесного фонда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53,5%</a:t>
            </a:r>
            <a:endParaRPr lang="ru-RU" sz="1100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85337" y="5141342"/>
            <a:ext cx="339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Район богат полезными ископаемыми. На его территории расположены месторождения суглинков кирпичных, материалов, песков строительных, камней строительных, сапропеля, торфа.</a:t>
            </a:r>
            <a:endParaRPr lang="ru-RU" sz="1100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1" name="Rectangle 1"/>
          <p:cNvSpPr>
            <a:spLocks noChangeArrowheads="1"/>
          </p:cNvSpPr>
          <p:nvPr/>
        </p:nvSpPr>
        <p:spPr bwMode="auto">
          <a:xfrm>
            <a:off x="7116793" y="5486616"/>
            <a:ext cx="259655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водного фонда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1,2%.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4756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62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=""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x-none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=""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=""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=""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935731" y="2206831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Скругленный прямоугольник 178">
            <a:extLst>
              <a:ext uri="{FF2B5EF4-FFF2-40B4-BE49-F238E27FC236}">
                <a16:creationId xmlns=""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3169725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=""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050956" y="2562754"/>
            <a:ext cx="1996119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Медицинскую помощь жителям района оказывает Государственное бюджетное учреждение здравоохранения Новосибирской области «Колыванская центральная районная больница», в состав которой входят - районная больница, участковая больница, 11 фельдшерско-акушерских пунктов, 4 врачебных амбулатории. Имеется поликлиническое и другие отделения.</a:t>
            </a:r>
            <a:endParaRPr lang="ru-RU" sz="1100" b="1" spc="-20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=""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21" name="Скругленный прямоугольник 220">
            <a:extLst>
              <a:ext uri="{FF2B5EF4-FFF2-40B4-BE49-F238E27FC236}">
                <a16:creationId xmlns=""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76603" y="2274322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=""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x-none" dirty="0"/>
          </a:p>
        </p:txBody>
      </p:sp>
      <p:sp>
        <p:nvSpPr>
          <p:cNvPr id="226" name="TextBox 225">
            <a:extLst>
              <a:ext uri="{FF2B5EF4-FFF2-40B4-BE49-F238E27FC236}">
                <a16:creationId xmlns=""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564038" y="2748517"/>
            <a:ext cx="175116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На территории района действуют 67 спортивных сооружения, в том числе 23 спортивных зала, 40 плоскостных сооружений, стадион «Старт» и лыжная база «Красная горка».</a:t>
            </a:r>
          </a:p>
          <a:p>
            <a:pPr>
              <a:lnSpc>
                <a:spcPts val="1220"/>
              </a:lnSpc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=""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=""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69343" y="2389518"/>
            <a:ext cx="2182483" cy="3295290"/>
          </a:xfrm>
          <a:prstGeom prst="rect">
            <a:avLst/>
          </a:prstGeom>
          <a:solidFill>
            <a:srgbClr val="F1F1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0593" name="Rectangle 1"/>
          <p:cNvSpPr>
            <a:spLocks noChangeArrowheads="1"/>
          </p:cNvSpPr>
          <p:nvPr/>
        </p:nvSpPr>
        <p:spPr bwMode="auto">
          <a:xfrm>
            <a:off x="767751" y="2359811"/>
            <a:ext cx="1923692" cy="316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sz="1050" b="0" i="0" u="none" strike="noStrike" cap="none" normalizeH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территории Колыванского района осуществляют деятельность 14 муниципальных средних общеобразовательных школ, 3 основных школы, 9 детских садов, вечерняя (сменная) общеобразовательная школа, школа-интернат для детей с ограниченными возможностями здоровья,</a:t>
            </a:r>
            <a:r>
              <a:rPr kumimoji="0" lang="ru-RU" sz="1050" b="0" i="0" u="none" strike="noStrike" cap="none" normalizeH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050" b="0" i="0" u="none" strike="noStrike" cap="none" normalizeH="0" baseline="0" dirty="0" smtClean="0">
                <a:ln>
                  <a:noFill/>
                </a:ln>
                <a:solidFill>
                  <a:srgbClr val="4756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учреждения дополнительного образования - Дом детского творчества и Детско-юношеская спортивная школа.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rgbClr val="4756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7850038" y="2320505"/>
            <a:ext cx="1863306" cy="3450566"/>
          </a:xfrm>
          <a:prstGeom prst="rect">
            <a:avLst/>
          </a:prstGeom>
          <a:solidFill>
            <a:srgbClr val="F1F1F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 На территории района создано и действует 16 учреждений культуры со статусом юридических лиц, в которые входят 52 сетевые единицы, в том числе: 1 МКУ «Центр развития культуры Колыванского района Новосибирской области», 27 домов культуры и клубов, 1 музей, 21 библиотека, 2 детские школы искусств»</a:t>
            </a:r>
            <a:r>
              <a:rPr lang="ru-RU" sz="1100" dirty="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x-none" sz="1100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1 этнографический комплекс «Усадьба чатского татарина», 1 дом ремесел «Слобода».</a:t>
            </a:r>
            <a:endParaRPr lang="ru-RU" sz="1100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93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x-non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x-none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142B7C9-C8A4-AD18-9E68-F31C31721362}"/>
              </a:ext>
            </a:extLst>
          </p:cNvPr>
          <p:cNvSpPr txBox="1"/>
          <p:nvPr/>
        </p:nvSpPr>
        <p:spPr>
          <a:xfrm>
            <a:off x="872825" y="5721154"/>
            <a:ext cx="27360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хорошее качество услуг водоснабжения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7375" y="1043607"/>
            <a:ext cx="5236233" cy="539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329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Скругленный прямоугольник 131">
            <a:extLst>
              <a:ext uri="{FF2B5EF4-FFF2-40B4-BE49-F238E27FC236}">
                <a16:creationId xmlns="" xmlns:a16="http://schemas.microsoft.com/office/drawing/2014/main" id="{965B5596-9886-1EDD-8689-79E3A0147044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8" name="Скругленный прямоугольник 167">
            <a:extLst>
              <a:ext uri="{FF2B5EF4-FFF2-40B4-BE49-F238E27FC236}">
                <a16:creationId xmlns="" xmlns:a16="http://schemas.microsoft.com/office/drawing/2014/main" id="{406DE531-59AB-987E-57EA-AF99FD6084E2}"/>
              </a:ext>
            </a:extLst>
          </p:cNvPr>
          <p:cNvSpPr/>
          <p:nvPr/>
        </p:nvSpPr>
        <p:spPr>
          <a:xfrm>
            <a:off x="750639" y="1525351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73" name="Скругленный прямоугольник 172">
            <a:extLst>
              <a:ext uri="{FF2B5EF4-FFF2-40B4-BE49-F238E27FC236}">
                <a16:creationId xmlns=""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=""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=""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24758" y="3137370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=""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261" name="Рисунок 260">
            <a:extLst>
              <a:ext uri="{FF2B5EF4-FFF2-40B4-BE49-F238E27FC236}">
                <a16:creationId xmlns="" xmlns:a16="http://schemas.microsoft.com/office/drawing/2014/main" id="{2E2EF1B2-4C16-F93B-4EA0-941CFCC7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641" y="1665075"/>
            <a:ext cx="1799522" cy="1185756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2" name="Рисунок 261">
            <a:extLst>
              <a:ext uri="{FF2B5EF4-FFF2-40B4-BE49-F238E27FC236}">
                <a16:creationId xmlns="" xmlns:a16="http://schemas.microsoft.com/office/drawing/2014/main" id="{664B4D96-E795-F836-F55B-8ACA2E9000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9355" y="1651557"/>
            <a:ext cx="1799522" cy="1199681"/>
          </a:xfrm>
          <a:custGeom>
            <a:avLst/>
            <a:gdLst>
              <a:gd name="connsiteX0" fmla="*/ 208645 w 1799522"/>
              <a:gd name="connsiteY0" fmla="*/ 0 h 1452094"/>
              <a:gd name="connsiteX1" fmla="*/ 1799522 w 1799522"/>
              <a:gd name="connsiteY1" fmla="*/ 0 h 1452094"/>
              <a:gd name="connsiteX2" fmla="*/ 1799522 w 1799522"/>
              <a:gd name="connsiteY2" fmla="*/ 1452094 h 1452094"/>
              <a:gd name="connsiteX3" fmla="*/ 138029 w 1799522"/>
              <a:gd name="connsiteY3" fmla="*/ 1452094 h 1452094"/>
              <a:gd name="connsiteX4" fmla="*/ 127431 w 1799522"/>
              <a:gd name="connsiteY4" fmla="*/ 1448804 h 1452094"/>
              <a:gd name="connsiteX5" fmla="*/ 0 w 1799522"/>
              <a:gd name="connsiteY5" fmla="*/ 1256556 h 1452094"/>
              <a:gd name="connsiteX6" fmla="*/ 0 w 1799522"/>
              <a:gd name="connsiteY6" fmla="*/ 208645 h 1452094"/>
              <a:gd name="connsiteX7" fmla="*/ 208645 w 1799522"/>
              <a:gd name="connsiteY7" fmla="*/ 0 h 1452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99522" h="1452094">
                <a:moveTo>
                  <a:pt x="208645" y="0"/>
                </a:moveTo>
                <a:lnTo>
                  <a:pt x="1799522" y="0"/>
                </a:lnTo>
                <a:lnTo>
                  <a:pt x="1799522" y="1452094"/>
                </a:lnTo>
                <a:lnTo>
                  <a:pt x="138029" y="1452094"/>
                </a:lnTo>
                <a:lnTo>
                  <a:pt x="127431" y="1448804"/>
                </a:lnTo>
                <a:cubicBezTo>
                  <a:pt x="52545" y="1417130"/>
                  <a:pt x="0" y="1342979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3" name="Рисунок 262">
            <a:extLst>
              <a:ext uri="{FF2B5EF4-FFF2-40B4-BE49-F238E27FC236}">
                <a16:creationId xmlns="" xmlns:a16="http://schemas.microsoft.com/office/drawing/2014/main" id="{8E5C323A-7955-C023-DF85-5C05D281F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40" y="3177899"/>
            <a:ext cx="1799522" cy="1349641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4" name="Рисунок 263">
            <a:extLst>
              <a:ext uri="{FF2B5EF4-FFF2-40B4-BE49-F238E27FC236}">
                <a16:creationId xmlns="" xmlns:a16="http://schemas.microsoft.com/office/drawing/2014/main" id="{BC402141-18A2-D034-5AA6-428F980719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39354" y="3238819"/>
            <a:ext cx="1799522" cy="1227798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pic>
        <p:nvPicPr>
          <p:cNvPr id="265" name="Рисунок 264">
            <a:extLst>
              <a:ext uri="{FF2B5EF4-FFF2-40B4-BE49-F238E27FC236}">
                <a16:creationId xmlns="" xmlns:a16="http://schemas.microsoft.com/office/drawing/2014/main" id="{871BAFFD-440C-7AB4-5D97-6FB0C6906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640" y="4772670"/>
            <a:ext cx="1799522" cy="1349641"/>
          </a:xfrm>
          <a:custGeom>
            <a:avLst/>
            <a:gdLst>
              <a:gd name="connsiteX0" fmla="*/ 208645 w 1799522"/>
              <a:gd name="connsiteY0" fmla="*/ 0 h 1465201"/>
              <a:gd name="connsiteX1" fmla="*/ 1799522 w 1799522"/>
              <a:gd name="connsiteY1" fmla="*/ 0 h 1465201"/>
              <a:gd name="connsiteX2" fmla="*/ 1799522 w 1799522"/>
              <a:gd name="connsiteY2" fmla="*/ 1465201 h 1465201"/>
              <a:gd name="connsiteX3" fmla="*/ 208645 w 1799522"/>
              <a:gd name="connsiteY3" fmla="*/ 1465201 h 1465201"/>
              <a:gd name="connsiteX4" fmla="*/ 0 w 1799522"/>
              <a:gd name="connsiteY4" fmla="*/ 1256556 h 1465201"/>
              <a:gd name="connsiteX5" fmla="*/ 0 w 1799522"/>
              <a:gd name="connsiteY5" fmla="*/ 208645 h 1465201"/>
              <a:gd name="connsiteX6" fmla="*/ 208645 w 1799522"/>
              <a:gd name="connsiteY6" fmla="*/ 0 h 1465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99522" h="1465201">
                <a:moveTo>
                  <a:pt x="208645" y="0"/>
                </a:moveTo>
                <a:lnTo>
                  <a:pt x="1799522" y="0"/>
                </a:lnTo>
                <a:lnTo>
                  <a:pt x="1799522" y="1465201"/>
                </a:lnTo>
                <a:lnTo>
                  <a:pt x="208645" y="1465201"/>
                </a:lnTo>
                <a:cubicBezTo>
                  <a:pt x="93414" y="1465201"/>
                  <a:pt x="0" y="1371787"/>
                  <a:pt x="0" y="1256556"/>
                </a:cubicBezTo>
                <a:lnTo>
                  <a:pt x="0" y="208645"/>
                </a:lnTo>
                <a:cubicBezTo>
                  <a:pt x="0" y="93414"/>
                  <a:pt x="93414" y="0"/>
                  <a:pt x="208645" y="0"/>
                </a:cubicBez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краеведческий музей и купеческие дома</a:t>
            </a:r>
            <a:r>
              <a:rPr lang="x-none" sz="24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x-none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=""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x-non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=""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x-none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x-none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=""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835241" y="2680175"/>
            <a:ext cx="2968121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53" name="Скругленный прямоугольник 152">
            <a:extLst>
              <a:ext uri="{FF2B5EF4-FFF2-40B4-BE49-F238E27FC236}">
                <a16:creationId xmlns="" xmlns:a16="http://schemas.microsoft.com/office/drawing/2014/main" id="{D55725BD-9CEF-A6C4-CE2F-1F1ED6085E54}"/>
              </a:ext>
            </a:extLst>
          </p:cNvPr>
          <p:cNvSpPr/>
          <p:nvPr/>
        </p:nvSpPr>
        <p:spPr>
          <a:xfrm>
            <a:off x="6826615" y="3974188"/>
            <a:ext cx="2968121" cy="1116000"/>
          </a:xfrm>
          <a:prstGeom prst="roundRect">
            <a:avLst>
              <a:gd name="adj" fmla="val 25377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88" name="TextBox 187">
            <a:extLst>
              <a:ext uri="{FF2B5EF4-FFF2-40B4-BE49-F238E27FC236}">
                <a16:creationId xmlns="" xmlns:a16="http://schemas.microsoft.com/office/drawing/2014/main" id="{AC190EDA-2C05-15EC-A1DE-437FDD6DF9D3}"/>
              </a:ext>
            </a:extLst>
          </p:cNvPr>
          <p:cNvSpPr txBox="1"/>
          <p:nvPr/>
        </p:nvSpPr>
        <p:spPr>
          <a:xfrm>
            <a:off x="2652016" y="2689140"/>
            <a:ext cx="694107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ru-RU" sz="7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Краеведческий музей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="" xmlns:a16="http://schemas.microsoft.com/office/drawing/2014/main" id="{99D6DE6B-139E-8832-E11F-631D17E87F79}"/>
              </a:ext>
            </a:extLst>
          </p:cNvPr>
          <p:cNvSpPr txBox="1"/>
          <p:nvPr/>
        </p:nvSpPr>
        <p:spPr>
          <a:xfrm>
            <a:off x="5612418" y="2686739"/>
            <a:ext cx="947263" cy="21544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x-none" sz="700" b="1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Дом Р.М. Минина, 1911 г. </a:t>
            </a:r>
            <a:endParaRPr lang="ru-RU" sz="700" b="1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TextBox 194">
            <a:extLst>
              <a:ext uri="{FF2B5EF4-FFF2-40B4-BE49-F238E27FC236}">
                <a16:creationId xmlns="" xmlns:a16="http://schemas.microsoft.com/office/drawing/2014/main" id="{FB1FF055-40B5-BA60-4F7B-23BB5E57A5CD}"/>
              </a:ext>
            </a:extLst>
          </p:cNvPr>
          <p:cNvSpPr txBox="1"/>
          <p:nvPr/>
        </p:nvSpPr>
        <p:spPr>
          <a:xfrm>
            <a:off x="2652015" y="5770958"/>
            <a:ext cx="694107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x-none" sz="700" b="1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Дом И.И. Кроткова,1900 г. </a:t>
            </a:r>
            <a:endParaRPr lang="ru-RU" sz="700" b="1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TextBox 200">
            <a:extLst>
              <a:ext uri="{FF2B5EF4-FFF2-40B4-BE49-F238E27FC236}">
                <a16:creationId xmlns="" xmlns:a16="http://schemas.microsoft.com/office/drawing/2014/main" id="{7F5D904E-0764-D556-8F34-50AF2D1830C7}"/>
              </a:ext>
            </a:extLst>
          </p:cNvPr>
          <p:cNvSpPr txBox="1"/>
          <p:nvPr/>
        </p:nvSpPr>
        <p:spPr>
          <a:xfrm>
            <a:off x="2652015" y="3945352"/>
            <a:ext cx="694107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x-none" sz="700" b="1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Дом Г.И. Пастухова, М.Д. Губина, 1880 г</a:t>
            </a:r>
            <a:r>
              <a:rPr lang="x-none" sz="800" b="1" smtClean="0"/>
              <a:t>. </a:t>
            </a:r>
            <a:endParaRPr lang="ru-RU" sz="800" b="1" dirty="0" smtClean="0"/>
          </a:p>
          <a:p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="" xmlns:a16="http://schemas.microsoft.com/office/drawing/2014/main" id="{12850D73-BA0F-E934-9B3B-1FF7EEC63AD8}"/>
              </a:ext>
            </a:extLst>
          </p:cNvPr>
          <p:cNvSpPr txBox="1"/>
          <p:nvPr/>
        </p:nvSpPr>
        <p:spPr>
          <a:xfrm>
            <a:off x="5612417" y="4176184"/>
            <a:ext cx="694107" cy="323165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x-none" sz="700" b="1" smtClean="0">
                <a:solidFill>
                  <a:srgbClr val="4756A0"/>
                </a:solidFill>
                <a:latin typeface="Arial" pitchFamily="34" charset="0"/>
                <a:cs typeface="Arial" pitchFamily="34" charset="0"/>
              </a:rPr>
              <a:t>Дом Ф.К. Кривцова, 1895г. </a:t>
            </a:r>
            <a:endParaRPr lang="ru-RU" sz="700" b="1" dirty="0">
              <a:solidFill>
                <a:srgbClr val="4756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051059" y="315895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тыс.</a:t>
            </a:r>
            <a:endParaRPr lang="ru-RU" sz="1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туристов</a:t>
            </a:r>
            <a:endParaRPr lang="ru-RU" sz="11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=""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051059" y="3536971"/>
            <a:ext cx="1481322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посетили Колыванский район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900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="" xmlns:a16="http://schemas.microsoft.com/office/drawing/2014/main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4" name="TextBox 233">
            <a:extLst>
              <a:ext uri="{FF2B5EF4-FFF2-40B4-BE49-F238E27FC236}">
                <a16:creationId xmlns="" xmlns:a16="http://schemas.microsoft.com/office/drawing/2014/main" id="{F2AD49D8-CFBB-2002-4B05-BC3FEC616920}"/>
              </a:ext>
            </a:extLst>
          </p:cNvPr>
          <p:cNvSpPr txBox="1"/>
          <p:nvPr/>
        </p:nvSpPr>
        <p:spPr>
          <a:xfrm>
            <a:off x="7094191" y="4123238"/>
            <a:ext cx="1600145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туристов</a:t>
            </a:r>
            <a:endParaRPr lang="ru-RU" sz="9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TextBox 238">
            <a:extLst>
              <a:ext uri="{FF2B5EF4-FFF2-40B4-BE49-F238E27FC236}">
                <a16:creationId xmlns="" xmlns:a16="http://schemas.microsoft.com/office/drawing/2014/main" id="{1720A437-E917-8D9D-E318-B644F0E3B647}"/>
              </a:ext>
            </a:extLst>
          </p:cNvPr>
          <p:cNvSpPr txBox="1"/>
          <p:nvPr/>
        </p:nvSpPr>
        <p:spPr>
          <a:xfrm>
            <a:off x="7042432" y="4408098"/>
            <a:ext cx="82559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Новосибирск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Тверь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Санкт-Петербург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="" xmlns:a16="http://schemas.microsoft.com/office/drawing/2014/main" id="{EC006853-1759-BDB6-6911-2586A3F1D762}"/>
              </a:ext>
            </a:extLst>
          </p:cNvPr>
          <p:cNvSpPr txBox="1"/>
          <p:nvPr/>
        </p:nvSpPr>
        <p:spPr>
          <a:xfrm>
            <a:off x="8337018" y="4402324"/>
            <a:ext cx="8255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Сочи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600" b="1" dirty="0" smtClean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Абхазия</a:t>
            </a: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=""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321526" y="2779435"/>
            <a:ext cx="360000" cy="360000"/>
          </a:xfrm>
          <a:prstGeom prst="rect">
            <a:avLst/>
          </a:prstGeom>
        </p:spPr>
      </p:pic>
      <p:pic>
        <p:nvPicPr>
          <p:cNvPr id="246" name="Рисунок 245" descr="Карта с кнопкой со сплошной заливкой">
            <a:extLst>
              <a:ext uri="{FF2B5EF4-FFF2-40B4-BE49-F238E27FC236}">
                <a16:creationId xmlns="" xmlns:a16="http://schemas.microsoft.com/office/drawing/2014/main" id="{1CE77E23-3B18-38FC-9A54-0800D019A65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292530" y="4043324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x-none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</a:t>
            </a:r>
            <a:r>
              <a:rPr lang="x-none" sz="800">
                <a:latin typeface="Arial" panose="020B0604020202020204" pitchFamily="34" charset="0"/>
                <a:cs typeface="Arial" panose="020B0604020202020204" pitchFamily="34" charset="0"/>
              </a:rPr>
              <a:t>ПРОФИЛЬ </a:t>
            </a:r>
            <a:r>
              <a:rPr lang="x-none" sz="80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Колыванский район)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4281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26388</TotalTime>
  <Words>1321</Words>
  <Application>Microsoft Office PowerPoint</Application>
  <PresentationFormat>Лист A4 (210x297 мм)</PresentationFormat>
  <Paragraphs>270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Холкова Светлана Юрьевна</cp:lastModifiedBy>
  <cp:revision>286</cp:revision>
  <dcterms:created xsi:type="dcterms:W3CDTF">2023-11-22T14:19:10Z</dcterms:created>
  <dcterms:modified xsi:type="dcterms:W3CDTF">2025-09-19T05:38:53Z</dcterms:modified>
</cp:coreProperties>
</file>