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  <p:sldId id="268" r:id="rId7"/>
    <p:sldId id="265" r:id="rId8"/>
    <p:sldId id="266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привлечено средств </a:t>
            </a:r>
            <a:r>
              <a:rPr lang="ru-RU" sz="2000" dirty="0" smtClean="0"/>
              <a:t>(тыс. </a:t>
            </a:r>
            <a:r>
              <a:rPr lang="ru-RU" sz="2000" dirty="0" err="1" smtClean="0"/>
              <a:t>руб</a:t>
            </a:r>
            <a:r>
              <a:rPr lang="ru-RU" sz="2000" dirty="0"/>
              <a:t>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привлечено средств (руб)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866</c:v>
                </c:pt>
                <c:pt idx="1">
                  <c:v>1826</c:v>
                </c:pt>
                <c:pt idx="2">
                  <c:v>3062</c:v>
                </c:pt>
                <c:pt idx="3">
                  <c:v>3131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5-4A9B-8BA8-1F7A126E8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725696"/>
        <c:axId val="141727232"/>
      </c:barChart>
      <c:catAx>
        <c:axId val="14172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727232"/>
        <c:crosses val="autoZero"/>
        <c:auto val="1"/>
        <c:lblAlgn val="ctr"/>
        <c:lblOffset val="100"/>
        <c:noMultiLvlLbl val="0"/>
      </c:catAx>
      <c:valAx>
        <c:axId val="1417272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172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E6358-6603-4EA9-90B0-EE32BAE981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EF8A691-7AEC-429D-AF84-338F997D783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 районе действует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30 </a:t>
          </a:r>
          <a:r>
            <a:rPr lang="ru-RU" dirty="0" smtClean="0">
              <a:solidFill>
                <a:schemeClr val="tx1"/>
              </a:solidFill>
            </a:rPr>
            <a:t>территориальных общественных самоуправлений в 11 из 12 муниципальных образований Колыванского района Новосибирской области. </a:t>
          </a:r>
          <a:endParaRPr lang="ru-RU" dirty="0">
            <a:solidFill>
              <a:schemeClr val="tx1"/>
            </a:solidFill>
          </a:endParaRPr>
        </a:p>
      </dgm:t>
    </dgm:pt>
    <dgm:pt modelId="{FB9B73F0-769E-4378-8B3C-6AAA5F13AB2E}" type="parTrans" cxnId="{638C6457-9B1C-4509-B66E-307678B1B336}">
      <dgm:prSet/>
      <dgm:spPr/>
      <dgm:t>
        <a:bodyPr/>
        <a:lstStyle/>
        <a:p>
          <a:endParaRPr lang="ru-RU"/>
        </a:p>
      </dgm:t>
    </dgm:pt>
    <dgm:pt modelId="{E5E0EA17-FDAE-49C9-B581-3FF2A541A1D2}" type="sibTrans" cxnId="{638C6457-9B1C-4509-B66E-307678B1B336}">
      <dgm:prSet/>
      <dgm:spPr/>
      <dgm:t>
        <a:bodyPr/>
        <a:lstStyle/>
        <a:p>
          <a:endParaRPr lang="ru-RU"/>
        </a:p>
      </dgm:t>
    </dgm:pt>
    <dgm:pt modelId="{9A9DC30D-8353-4787-8DD9-D7FC3E98CF2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50000"/>
                </a:schemeClr>
              </a:solidFill>
            </a:rPr>
            <a:t>За 3 последних года  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21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</a:rPr>
            <a:t> ТОС района становились победителями конкурсов социально-значимых проектов</a:t>
          </a:r>
          <a:endParaRPr lang="ru-RU" sz="1400" dirty="0">
            <a:solidFill>
              <a:schemeClr val="tx2">
                <a:lumMod val="50000"/>
              </a:schemeClr>
            </a:solidFill>
          </a:endParaRPr>
        </a:p>
      </dgm:t>
    </dgm:pt>
    <dgm:pt modelId="{2C17BA46-2B7B-4777-81FA-39B01FA92E78}" type="parTrans" cxnId="{157748D9-1D9C-42AB-992E-9404DBA34C81}">
      <dgm:prSet/>
      <dgm:spPr/>
      <dgm:t>
        <a:bodyPr/>
        <a:lstStyle/>
        <a:p>
          <a:endParaRPr lang="ru-RU" b="1"/>
        </a:p>
      </dgm:t>
    </dgm:pt>
    <dgm:pt modelId="{81EBF0A4-7732-421A-80FF-69CCA5D655AD}" type="sibTrans" cxnId="{157748D9-1D9C-42AB-992E-9404DBA34C81}">
      <dgm:prSet/>
      <dgm:spPr/>
      <dgm:t>
        <a:bodyPr/>
        <a:lstStyle/>
        <a:p>
          <a:endParaRPr lang="ru-RU"/>
        </a:p>
      </dgm:t>
    </dgm:pt>
    <dgm:pt modelId="{616EACD7-EA42-45BD-8DCE-CCAC469CE9F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Реализовано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34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социально значимых проектов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1290527C-28E6-4E59-BCFE-F916C3716CDE}" type="parTrans" cxnId="{F79B1A17-CFDF-4371-A88B-20CB1E7F5842}">
      <dgm:prSet/>
      <dgm:spPr/>
      <dgm:t>
        <a:bodyPr/>
        <a:lstStyle/>
        <a:p>
          <a:endParaRPr lang="ru-RU"/>
        </a:p>
      </dgm:t>
    </dgm:pt>
    <dgm:pt modelId="{F351886D-4634-44D6-BA8E-CDAB044343BC}" type="sibTrans" cxnId="{F79B1A17-CFDF-4371-A88B-20CB1E7F5842}">
      <dgm:prSet/>
      <dgm:spPr/>
      <dgm:t>
        <a:bodyPr/>
        <a:lstStyle/>
        <a:p>
          <a:endParaRPr lang="ru-RU"/>
        </a:p>
      </dgm:t>
    </dgm:pt>
    <dgm:pt modelId="{5CE1D674-7CE4-4584-B26E-7588CF39AE58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Общая сумма реализованных проектов составила </a:t>
          </a:r>
        </a:p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3 110 323 руб.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0FA27ADE-8777-48D7-99B0-A320E6A0CF82}" type="parTrans" cxnId="{A90F5757-1C90-4199-8A92-CAB255B7B7A1}">
      <dgm:prSet/>
      <dgm:spPr/>
      <dgm:t>
        <a:bodyPr/>
        <a:lstStyle/>
        <a:p>
          <a:endParaRPr lang="ru-RU"/>
        </a:p>
      </dgm:t>
    </dgm:pt>
    <dgm:pt modelId="{1CACD4C6-8B46-4383-A059-E2E60E70B29F}" type="sibTrans" cxnId="{A90F5757-1C90-4199-8A92-CAB255B7B7A1}">
      <dgm:prSet/>
      <dgm:spPr/>
      <dgm:t>
        <a:bodyPr/>
        <a:lstStyle/>
        <a:p>
          <a:endParaRPr lang="ru-RU"/>
        </a:p>
      </dgm:t>
    </dgm:pt>
    <dgm:pt modelId="{5A73EA3E-7BA9-4FC7-8949-F6347501CC75}" type="pres">
      <dgm:prSet presAssocID="{FD7E6358-6603-4EA9-90B0-EE32BAE981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4AF7A7-1C1B-4502-B904-B8756A53214A}" type="pres">
      <dgm:prSet presAssocID="{FEF8A691-7AEC-429D-AF84-338F997D7830}" presName="root1" presStyleCnt="0"/>
      <dgm:spPr/>
    </dgm:pt>
    <dgm:pt modelId="{A6EB95AB-33D6-4CBB-8594-81C4C3910B46}" type="pres">
      <dgm:prSet presAssocID="{FEF8A691-7AEC-429D-AF84-338F997D7830}" presName="LevelOneTextNode" presStyleLbl="node0" presStyleIdx="0" presStyleCnt="1" custAng="5400000" custScaleX="417345" custScaleY="928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7FAC76-CA44-4E08-B2A9-FE269326259D}" type="pres">
      <dgm:prSet presAssocID="{FEF8A691-7AEC-429D-AF84-338F997D7830}" presName="level2hierChild" presStyleCnt="0"/>
      <dgm:spPr/>
    </dgm:pt>
    <dgm:pt modelId="{CC5F3C2C-C563-4674-B223-6522672134AC}" type="pres">
      <dgm:prSet presAssocID="{2C17BA46-2B7B-4777-81FA-39B01FA92E7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B70C1D7-D9C2-443B-A706-50CB4C7F87F4}" type="pres">
      <dgm:prSet presAssocID="{2C17BA46-2B7B-4777-81FA-39B01FA92E7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5FDC0F1-08F3-4DFA-ACB0-218FAE94CC2C}" type="pres">
      <dgm:prSet presAssocID="{9A9DC30D-8353-4787-8DD9-D7FC3E98CF24}" presName="root2" presStyleCnt="0"/>
      <dgm:spPr/>
    </dgm:pt>
    <dgm:pt modelId="{8DC7EDC5-F018-4141-9550-ACF41439104D}" type="pres">
      <dgm:prSet presAssocID="{9A9DC30D-8353-4787-8DD9-D7FC3E98CF24}" presName="LevelTwoTextNode" presStyleLbl="node2" presStyleIdx="0" presStyleCnt="3" custScaleX="109116" custScaleY="145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425337-9939-4EBF-B43F-0AD47C642608}" type="pres">
      <dgm:prSet presAssocID="{9A9DC30D-8353-4787-8DD9-D7FC3E98CF24}" presName="level3hierChild" presStyleCnt="0"/>
      <dgm:spPr/>
    </dgm:pt>
    <dgm:pt modelId="{686682AA-1483-4395-92DB-DD2B59EA2EA7}" type="pres">
      <dgm:prSet presAssocID="{1290527C-28E6-4E59-BCFE-F916C3716CD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FA6765E-F358-41C5-A4C7-F15CC64DAEC0}" type="pres">
      <dgm:prSet presAssocID="{1290527C-28E6-4E59-BCFE-F916C3716CD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B6B7655-BD08-4533-969E-6B7B6202DB05}" type="pres">
      <dgm:prSet presAssocID="{616EACD7-EA42-45BD-8DCE-CCAC469CE9F9}" presName="root2" presStyleCnt="0"/>
      <dgm:spPr/>
    </dgm:pt>
    <dgm:pt modelId="{984B13A3-2BC9-4642-89BE-6165DC4DF98B}" type="pres">
      <dgm:prSet presAssocID="{616EACD7-EA42-45BD-8DCE-CCAC469CE9F9}" presName="LevelTwoTextNode" presStyleLbl="node2" presStyleIdx="1" presStyleCnt="3" custScaleX="111582" custScaleY="128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54459-5729-4D24-9CC1-D89820C98C7E}" type="pres">
      <dgm:prSet presAssocID="{616EACD7-EA42-45BD-8DCE-CCAC469CE9F9}" presName="level3hierChild" presStyleCnt="0"/>
      <dgm:spPr/>
    </dgm:pt>
    <dgm:pt modelId="{3D69A279-B27E-4B4A-B6E4-0D5E65A313E9}" type="pres">
      <dgm:prSet presAssocID="{0FA27ADE-8777-48D7-99B0-A320E6A0CF82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2AF1940-4499-4DAD-8EEA-9514CC6DD2C0}" type="pres">
      <dgm:prSet presAssocID="{0FA27ADE-8777-48D7-99B0-A320E6A0CF8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678CF6B-F5E4-46A4-A6AA-8294D6E488C6}" type="pres">
      <dgm:prSet presAssocID="{5CE1D674-7CE4-4584-B26E-7588CF39AE58}" presName="root2" presStyleCnt="0"/>
      <dgm:spPr/>
    </dgm:pt>
    <dgm:pt modelId="{58E417B1-FE7F-4068-8D6C-2793A6904903}" type="pres">
      <dgm:prSet presAssocID="{5CE1D674-7CE4-4584-B26E-7588CF39AE58}" presName="LevelTwoTextNode" presStyleLbl="node2" presStyleIdx="2" presStyleCnt="3" custScaleX="106152" custScaleY="145952" custLinFactNeighborX="1482" custLinFactNeighborY="-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A6AED2-B268-4939-B731-40DB63FC0B8F}" type="pres">
      <dgm:prSet presAssocID="{5CE1D674-7CE4-4584-B26E-7588CF39AE58}" presName="level3hierChild" presStyleCnt="0"/>
      <dgm:spPr/>
    </dgm:pt>
  </dgm:ptLst>
  <dgm:cxnLst>
    <dgm:cxn modelId="{F5933795-2176-416E-8E67-438E90F81204}" type="presOf" srcId="{5CE1D674-7CE4-4584-B26E-7588CF39AE58}" destId="{58E417B1-FE7F-4068-8D6C-2793A6904903}" srcOrd="0" destOrd="0" presId="urn:microsoft.com/office/officeart/2008/layout/HorizontalMultiLevelHierarchy"/>
    <dgm:cxn modelId="{9CC6B4D8-229E-4632-A297-82B483A0EF58}" type="presOf" srcId="{0FA27ADE-8777-48D7-99B0-A320E6A0CF82}" destId="{C2AF1940-4499-4DAD-8EEA-9514CC6DD2C0}" srcOrd="1" destOrd="0" presId="urn:microsoft.com/office/officeart/2008/layout/HorizontalMultiLevelHierarchy"/>
    <dgm:cxn modelId="{52C21B43-E571-4731-82A4-9B7613D3A459}" type="presOf" srcId="{FD7E6358-6603-4EA9-90B0-EE32BAE98191}" destId="{5A73EA3E-7BA9-4FC7-8949-F6347501CC75}" srcOrd="0" destOrd="0" presId="urn:microsoft.com/office/officeart/2008/layout/HorizontalMultiLevelHierarchy"/>
    <dgm:cxn modelId="{055085D4-785C-4DBD-A820-1F0A2CBCE83D}" type="presOf" srcId="{FEF8A691-7AEC-429D-AF84-338F997D7830}" destId="{A6EB95AB-33D6-4CBB-8594-81C4C3910B46}" srcOrd="0" destOrd="0" presId="urn:microsoft.com/office/officeart/2008/layout/HorizontalMultiLevelHierarchy"/>
    <dgm:cxn modelId="{C631BA5F-4D75-41D0-87A1-8ED822B9402C}" type="presOf" srcId="{2C17BA46-2B7B-4777-81FA-39B01FA92E78}" destId="{CC5F3C2C-C563-4674-B223-6522672134AC}" srcOrd="0" destOrd="0" presId="urn:microsoft.com/office/officeart/2008/layout/HorizontalMultiLevelHierarchy"/>
    <dgm:cxn modelId="{A4D7EF29-E841-4217-A37B-81E6FFB83929}" type="presOf" srcId="{9A9DC30D-8353-4787-8DD9-D7FC3E98CF24}" destId="{8DC7EDC5-F018-4141-9550-ACF41439104D}" srcOrd="0" destOrd="0" presId="urn:microsoft.com/office/officeart/2008/layout/HorizontalMultiLevelHierarchy"/>
    <dgm:cxn modelId="{7C8672E9-68AA-49B1-A535-8D0D3A2F7789}" type="presOf" srcId="{2C17BA46-2B7B-4777-81FA-39B01FA92E78}" destId="{6B70C1D7-D9C2-443B-A706-50CB4C7F87F4}" srcOrd="1" destOrd="0" presId="urn:microsoft.com/office/officeart/2008/layout/HorizontalMultiLevelHierarchy"/>
    <dgm:cxn modelId="{1992A107-8F85-4489-9CAA-C19688044B88}" type="presOf" srcId="{0FA27ADE-8777-48D7-99B0-A320E6A0CF82}" destId="{3D69A279-B27E-4B4A-B6E4-0D5E65A313E9}" srcOrd="0" destOrd="0" presId="urn:microsoft.com/office/officeart/2008/layout/HorizontalMultiLevelHierarchy"/>
    <dgm:cxn modelId="{D97A0983-9A3E-4385-95BF-B9D210BB5E0C}" type="presOf" srcId="{1290527C-28E6-4E59-BCFE-F916C3716CDE}" destId="{686682AA-1483-4395-92DB-DD2B59EA2EA7}" srcOrd="0" destOrd="0" presId="urn:microsoft.com/office/officeart/2008/layout/HorizontalMultiLevelHierarchy"/>
    <dgm:cxn modelId="{9753644A-A26B-4571-A45E-309B96B87EB5}" type="presOf" srcId="{616EACD7-EA42-45BD-8DCE-CCAC469CE9F9}" destId="{984B13A3-2BC9-4642-89BE-6165DC4DF98B}" srcOrd="0" destOrd="0" presId="urn:microsoft.com/office/officeart/2008/layout/HorizontalMultiLevelHierarchy"/>
    <dgm:cxn modelId="{F79B1A17-CFDF-4371-A88B-20CB1E7F5842}" srcId="{FEF8A691-7AEC-429D-AF84-338F997D7830}" destId="{616EACD7-EA42-45BD-8DCE-CCAC469CE9F9}" srcOrd="1" destOrd="0" parTransId="{1290527C-28E6-4E59-BCFE-F916C3716CDE}" sibTransId="{F351886D-4634-44D6-BA8E-CDAB044343BC}"/>
    <dgm:cxn modelId="{157748D9-1D9C-42AB-992E-9404DBA34C81}" srcId="{FEF8A691-7AEC-429D-AF84-338F997D7830}" destId="{9A9DC30D-8353-4787-8DD9-D7FC3E98CF24}" srcOrd="0" destOrd="0" parTransId="{2C17BA46-2B7B-4777-81FA-39B01FA92E78}" sibTransId="{81EBF0A4-7732-421A-80FF-69CCA5D655AD}"/>
    <dgm:cxn modelId="{A90F5757-1C90-4199-8A92-CAB255B7B7A1}" srcId="{FEF8A691-7AEC-429D-AF84-338F997D7830}" destId="{5CE1D674-7CE4-4584-B26E-7588CF39AE58}" srcOrd="2" destOrd="0" parTransId="{0FA27ADE-8777-48D7-99B0-A320E6A0CF82}" sibTransId="{1CACD4C6-8B46-4383-A059-E2E60E70B29F}"/>
    <dgm:cxn modelId="{E394688D-5695-463E-B180-8D2129D3A792}" type="presOf" srcId="{1290527C-28E6-4E59-BCFE-F916C3716CDE}" destId="{8FA6765E-F358-41C5-A4C7-F15CC64DAEC0}" srcOrd="1" destOrd="0" presId="urn:microsoft.com/office/officeart/2008/layout/HorizontalMultiLevelHierarchy"/>
    <dgm:cxn modelId="{638C6457-9B1C-4509-B66E-307678B1B336}" srcId="{FD7E6358-6603-4EA9-90B0-EE32BAE98191}" destId="{FEF8A691-7AEC-429D-AF84-338F997D7830}" srcOrd="0" destOrd="0" parTransId="{FB9B73F0-769E-4378-8B3C-6AAA5F13AB2E}" sibTransId="{E5E0EA17-FDAE-49C9-B581-3FF2A541A1D2}"/>
    <dgm:cxn modelId="{655E6A9F-1441-451F-AFC3-8CE861F19D24}" type="presParOf" srcId="{5A73EA3E-7BA9-4FC7-8949-F6347501CC75}" destId="{CB4AF7A7-1C1B-4502-B904-B8756A53214A}" srcOrd="0" destOrd="0" presId="urn:microsoft.com/office/officeart/2008/layout/HorizontalMultiLevelHierarchy"/>
    <dgm:cxn modelId="{3A6FFEEB-49FB-45B5-B9BE-E6E284613452}" type="presParOf" srcId="{CB4AF7A7-1C1B-4502-B904-B8756A53214A}" destId="{A6EB95AB-33D6-4CBB-8594-81C4C3910B46}" srcOrd="0" destOrd="0" presId="urn:microsoft.com/office/officeart/2008/layout/HorizontalMultiLevelHierarchy"/>
    <dgm:cxn modelId="{240A450E-4ED0-452A-9CF0-AE3AC398A33C}" type="presParOf" srcId="{CB4AF7A7-1C1B-4502-B904-B8756A53214A}" destId="{9F7FAC76-CA44-4E08-B2A9-FE269326259D}" srcOrd="1" destOrd="0" presId="urn:microsoft.com/office/officeart/2008/layout/HorizontalMultiLevelHierarchy"/>
    <dgm:cxn modelId="{628D9021-6FF6-4E67-87E0-50A7ACB14287}" type="presParOf" srcId="{9F7FAC76-CA44-4E08-B2A9-FE269326259D}" destId="{CC5F3C2C-C563-4674-B223-6522672134AC}" srcOrd="0" destOrd="0" presId="urn:microsoft.com/office/officeart/2008/layout/HorizontalMultiLevelHierarchy"/>
    <dgm:cxn modelId="{D9F6BA97-3D8E-41F5-BCDC-1DCA04C9B922}" type="presParOf" srcId="{CC5F3C2C-C563-4674-B223-6522672134AC}" destId="{6B70C1D7-D9C2-443B-A706-50CB4C7F87F4}" srcOrd="0" destOrd="0" presId="urn:microsoft.com/office/officeart/2008/layout/HorizontalMultiLevelHierarchy"/>
    <dgm:cxn modelId="{368E7EFA-3685-4844-A137-293E67D01B74}" type="presParOf" srcId="{9F7FAC76-CA44-4E08-B2A9-FE269326259D}" destId="{55FDC0F1-08F3-4DFA-ACB0-218FAE94CC2C}" srcOrd="1" destOrd="0" presId="urn:microsoft.com/office/officeart/2008/layout/HorizontalMultiLevelHierarchy"/>
    <dgm:cxn modelId="{947F3560-02A1-4086-BAC3-D104B4EC6BE9}" type="presParOf" srcId="{55FDC0F1-08F3-4DFA-ACB0-218FAE94CC2C}" destId="{8DC7EDC5-F018-4141-9550-ACF41439104D}" srcOrd="0" destOrd="0" presId="urn:microsoft.com/office/officeart/2008/layout/HorizontalMultiLevelHierarchy"/>
    <dgm:cxn modelId="{A0DB84C1-CA25-402C-9ABA-EFAA96858AA9}" type="presParOf" srcId="{55FDC0F1-08F3-4DFA-ACB0-218FAE94CC2C}" destId="{0E425337-9939-4EBF-B43F-0AD47C642608}" srcOrd="1" destOrd="0" presId="urn:microsoft.com/office/officeart/2008/layout/HorizontalMultiLevelHierarchy"/>
    <dgm:cxn modelId="{83D321B4-E7E9-440C-8533-11E0C0D14C30}" type="presParOf" srcId="{9F7FAC76-CA44-4E08-B2A9-FE269326259D}" destId="{686682AA-1483-4395-92DB-DD2B59EA2EA7}" srcOrd="2" destOrd="0" presId="urn:microsoft.com/office/officeart/2008/layout/HorizontalMultiLevelHierarchy"/>
    <dgm:cxn modelId="{9C15961D-46B1-4736-A2DF-911557EEC56F}" type="presParOf" srcId="{686682AA-1483-4395-92DB-DD2B59EA2EA7}" destId="{8FA6765E-F358-41C5-A4C7-F15CC64DAEC0}" srcOrd="0" destOrd="0" presId="urn:microsoft.com/office/officeart/2008/layout/HorizontalMultiLevelHierarchy"/>
    <dgm:cxn modelId="{B8D11EA4-5AFD-4F20-B6E9-DA76B40DD4F4}" type="presParOf" srcId="{9F7FAC76-CA44-4E08-B2A9-FE269326259D}" destId="{7B6B7655-BD08-4533-969E-6B7B6202DB05}" srcOrd="3" destOrd="0" presId="urn:microsoft.com/office/officeart/2008/layout/HorizontalMultiLevelHierarchy"/>
    <dgm:cxn modelId="{2378DB9B-4A73-4AEE-B2DD-6764F7C55827}" type="presParOf" srcId="{7B6B7655-BD08-4533-969E-6B7B6202DB05}" destId="{984B13A3-2BC9-4642-89BE-6165DC4DF98B}" srcOrd="0" destOrd="0" presId="urn:microsoft.com/office/officeart/2008/layout/HorizontalMultiLevelHierarchy"/>
    <dgm:cxn modelId="{F5B8775B-4929-444E-8AAD-0F01B6C59436}" type="presParOf" srcId="{7B6B7655-BD08-4533-969E-6B7B6202DB05}" destId="{D5654459-5729-4D24-9CC1-D89820C98C7E}" srcOrd="1" destOrd="0" presId="urn:microsoft.com/office/officeart/2008/layout/HorizontalMultiLevelHierarchy"/>
    <dgm:cxn modelId="{5321911B-F899-4C59-9F8F-56771BFFED4B}" type="presParOf" srcId="{9F7FAC76-CA44-4E08-B2A9-FE269326259D}" destId="{3D69A279-B27E-4B4A-B6E4-0D5E65A313E9}" srcOrd="4" destOrd="0" presId="urn:microsoft.com/office/officeart/2008/layout/HorizontalMultiLevelHierarchy"/>
    <dgm:cxn modelId="{74DBEFD6-9572-4549-B5B0-CCB8B260E82B}" type="presParOf" srcId="{3D69A279-B27E-4B4A-B6E4-0D5E65A313E9}" destId="{C2AF1940-4499-4DAD-8EEA-9514CC6DD2C0}" srcOrd="0" destOrd="0" presId="urn:microsoft.com/office/officeart/2008/layout/HorizontalMultiLevelHierarchy"/>
    <dgm:cxn modelId="{A304A95B-1763-451A-813F-ACF2380B7246}" type="presParOf" srcId="{9F7FAC76-CA44-4E08-B2A9-FE269326259D}" destId="{2678CF6B-F5E4-46A4-A6AA-8294D6E488C6}" srcOrd="5" destOrd="0" presId="urn:microsoft.com/office/officeart/2008/layout/HorizontalMultiLevelHierarchy"/>
    <dgm:cxn modelId="{63761EB2-F4FE-4A31-AE8F-BF4C34EAF772}" type="presParOf" srcId="{2678CF6B-F5E4-46A4-A6AA-8294D6E488C6}" destId="{58E417B1-FE7F-4068-8D6C-2793A6904903}" srcOrd="0" destOrd="0" presId="urn:microsoft.com/office/officeart/2008/layout/HorizontalMultiLevelHierarchy"/>
    <dgm:cxn modelId="{25814705-B7DC-40C9-BFFE-047B8CD73DFF}" type="presParOf" srcId="{2678CF6B-F5E4-46A4-A6AA-8294D6E488C6}" destId="{64A6AED2-B268-4939-B731-40DB63FC0B8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E6358-6603-4EA9-90B0-EE32BAE981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A73EA3E-7BA9-4FC7-8949-F6347501CC75}" type="pres">
      <dgm:prSet presAssocID="{FD7E6358-6603-4EA9-90B0-EE32BAE981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BFC64-EB78-4CB6-875A-0D076729B8D3}" type="presOf" srcId="{FD7E6358-6603-4EA9-90B0-EE32BAE98191}" destId="{5A73EA3E-7BA9-4FC7-8949-F6347501CC75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9A279-B27E-4B4A-B6E4-0D5E65A313E9}">
      <dsp:nvSpPr>
        <dsp:cNvPr id="0" name=""/>
        <dsp:cNvSpPr/>
      </dsp:nvSpPr>
      <dsp:spPr>
        <a:xfrm>
          <a:off x="2903444" y="1996013"/>
          <a:ext cx="489594" cy="1124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797" y="0"/>
              </a:lnTo>
              <a:lnTo>
                <a:pt x="244797" y="1124538"/>
              </a:lnTo>
              <a:lnTo>
                <a:pt x="489594" y="1124538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17579" y="2527620"/>
        <a:ext cx="61324" cy="61324"/>
      </dsp:txXfrm>
    </dsp:sp>
    <dsp:sp modelId="{686682AA-1483-4395-92DB-DD2B59EA2EA7}">
      <dsp:nvSpPr>
        <dsp:cNvPr id="0" name=""/>
        <dsp:cNvSpPr/>
      </dsp:nvSpPr>
      <dsp:spPr>
        <a:xfrm>
          <a:off x="2903444" y="1948837"/>
          <a:ext cx="455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175"/>
              </a:moveTo>
              <a:lnTo>
                <a:pt x="227909" y="47175"/>
              </a:lnTo>
              <a:lnTo>
                <a:pt x="227909" y="45720"/>
              </a:lnTo>
              <a:lnTo>
                <a:pt x="455818" y="4572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19958" y="1983162"/>
        <a:ext cx="22791" cy="22791"/>
      </dsp:txXfrm>
    </dsp:sp>
    <dsp:sp modelId="{CC5F3C2C-C563-4674-B223-6522672134AC}">
      <dsp:nvSpPr>
        <dsp:cNvPr id="0" name=""/>
        <dsp:cNvSpPr/>
      </dsp:nvSpPr>
      <dsp:spPr>
        <a:xfrm>
          <a:off x="2903444" y="869220"/>
          <a:ext cx="455818" cy="1126793"/>
        </a:xfrm>
        <a:custGeom>
          <a:avLst/>
          <a:gdLst/>
          <a:ahLst/>
          <a:cxnLst/>
          <a:rect l="0" t="0" r="0" b="0"/>
          <a:pathLst>
            <a:path>
              <a:moveTo>
                <a:pt x="0" y="1126793"/>
              </a:moveTo>
              <a:lnTo>
                <a:pt x="227909" y="1126793"/>
              </a:lnTo>
              <a:lnTo>
                <a:pt x="227909" y="0"/>
              </a:lnTo>
              <a:lnTo>
                <a:pt x="455818" y="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3100966" y="1402229"/>
        <a:ext cx="60774" cy="60774"/>
      </dsp:txXfrm>
    </dsp:sp>
    <dsp:sp modelId="{A6EB95AB-33D6-4CBB-8594-81C4C3910B46}">
      <dsp:nvSpPr>
        <dsp:cNvPr id="0" name=""/>
        <dsp:cNvSpPr/>
      </dsp:nvSpPr>
      <dsp:spPr>
        <a:xfrm>
          <a:off x="-244399" y="546061"/>
          <a:ext cx="3395784" cy="289990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В районе действует </a:t>
          </a:r>
          <a:r>
            <a:rPr lang="ru-RU" sz="2300" b="1" kern="1200" dirty="0" smtClean="0">
              <a:solidFill>
                <a:schemeClr val="accent6">
                  <a:lumMod val="50000"/>
                </a:schemeClr>
              </a:solidFill>
            </a:rPr>
            <a:t>30 </a:t>
          </a:r>
          <a:r>
            <a:rPr lang="ru-RU" sz="2300" kern="1200" dirty="0" smtClean="0">
              <a:solidFill>
                <a:schemeClr val="tx1"/>
              </a:solidFill>
            </a:rPr>
            <a:t>территориальных общественных самоуправлений в 11 из 12 муниципальных образований Колыванского района Новосибирской области. 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-244399" y="546061"/>
        <a:ext cx="3395784" cy="2899903"/>
      </dsp:txXfrm>
    </dsp:sp>
    <dsp:sp modelId="{8DC7EDC5-F018-4141-9550-ACF41439104D}">
      <dsp:nvSpPr>
        <dsp:cNvPr id="0" name=""/>
        <dsp:cNvSpPr/>
      </dsp:nvSpPr>
      <dsp:spPr>
        <a:xfrm>
          <a:off x="3359263" y="363605"/>
          <a:ext cx="2486856" cy="101122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50000"/>
                </a:schemeClr>
              </a:solidFill>
            </a:rPr>
            <a:t>За 3 последних года  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21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</a:rPr>
            <a:t> ТОС района становились победителями конкурсов социально-значимых проектов</a:t>
          </a:r>
          <a:endParaRPr lang="ru-RU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359263" y="363605"/>
        <a:ext cx="2486856" cy="1011229"/>
      </dsp:txXfrm>
    </dsp:sp>
    <dsp:sp modelId="{984B13A3-2BC9-4642-89BE-6165DC4DF98B}">
      <dsp:nvSpPr>
        <dsp:cNvPr id="0" name=""/>
        <dsp:cNvSpPr/>
      </dsp:nvSpPr>
      <dsp:spPr>
        <a:xfrm>
          <a:off x="3359263" y="1548546"/>
          <a:ext cx="2543058" cy="892022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50000"/>
                </a:schemeClr>
              </a:solidFill>
            </a:rPr>
            <a:t>Реализовано </a:t>
          </a:r>
          <a:r>
            <a:rPr lang="ru-RU" sz="1500" b="1" kern="1200" dirty="0" smtClean="0">
              <a:solidFill>
                <a:schemeClr val="accent6">
                  <a:lumMod val="50000"/>
                </a:schemeClr>
              </a:solidFill>
            </a:rPr>
            <a:t>34</a:t>
          </a:r>
          <a:r>
            <a:rPr lang="ru-RU" sz="1500" kern="1200" dirty="0" smtClean="0">
              <a:solidFill>
                <a:schemeClr val="tx2">
                  <a:lumMod val="50000"/>
                </a:schemeClr>
              </a:solidFill>
            </a:rPr>
            <a:t> социально значимых проектов </a:t>
          </a:r>
          <a:endParaRPr lang="ru-RU" sz="15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359263" y="1548546"/>
        <a:ext cx="2543058" cy="892022"/>
      </dsp:txXfrm>
    </dsp:sp>
    <dsp:sp modelId="{58E417B1-FE7F-4068-8D6C-2793A6904903}">
      <dsp:nvSpPr>
        <dsp:cNvPr id="0" name=""/>
        <dsp:cNvSpPr/>
      </dsp:nvSpPr>
      <dsp:spPr>
        <a:xfrm>
          <a:off x="3393039" y="2613481"/>
          <a:ext cx="2419303" cy="1014141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50000"/>
                </a:schemeClr>
              </a:solidFill>
            </a:rPr>
            <a:t>Общая сумма реализованных проектов составила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6">
                  <a:lumMod val="50000"/>
                </a:schemeClr>
              </a:solidFill>
            </a:rPr>
            <a:t>3 110 323 руб.</a:t>
          </a:r>
          <a:endParaRPr lang="ru-RU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393039" y="2613481"/>
        <a:ext cx="2419303" cy="1014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237312"/>
            <a:ext cx="5637010" cy="50405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2022 год</a:t>
            </a: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75562"/>
            <a:ext cx="8251794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/>
              <a:t>Конкурс управленческого мастерства </a:t>
            </a:r>
            <a:br>
              <a:rPr lang="ru-RU" sz="3200" dirty="0" smtClean="0"/>
            </a:br>
            <a:r>
              <a:rPr lang="ru-RU" sz="3200" dirty="0" smtClean="0"/>
              <a:t>«МЫ – Новосибирская область»</a:t>
            </a:r>
            <a:endParaRPr lang="ru-RU" sz="3200" dirty="0"/>
          </a:p>
        </p:txBody>
      </p:sp>
      <p:pic>
        <p:nvPicPr>
          <p:cNvPr id="1027" name="Picture 3" descr="E:\Вепрева\IMG_875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7269" y="2348880"/>
            <a:ext cx="2822069" cy="396044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64096" cy="100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6540" y="3502458"/>
            <a:ext cx="58673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Вепрева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рина Михайловна </a:t>
            </a:r>
          </a:p>
          <a:p>
            <a:pPr algn="ctr"/>
            <a:endPara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Председатель Совета депутатов 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Колыванского района Новосибирской области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028" name="Picture 4" descr="E:\Татары\Суперборд 8х4 Только вперёд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16631"/>
            <a:ext cx="1664280" cy="83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1"/>
            <a:ext cx="1179732" cy="13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444224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Опыт работы в команде -</a:t>
            </a:r>
            <a:br>
              <a:rPr lang="ru-RU" sz="2800" dirty="0" smtClean="0"/>
            </a:br>
            <a:r>
              <a:rPr lang="ru-RU" sz="2800" dirty="0" smtClean="0"/>
              <a:t>залог будущего успеха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1871544"/>
            <a:ext cx="5246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	Местное самоуправление несмотря на конституционную автономность является  частью системы публичной власти, что предполагает более тесное взаимодействие государственного и муниципального уровней по решению вопросов местного значения и общегосударственных задач. Поэтому ставлю перед собой следующие цели: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альнейший рост профессионализма команды и её результативности;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овышение доверия людей  к власти;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развитие всех форм демократии для привлечения граждан к участию в решении вопросов благоустройства территории.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Вижу перспективу своей деятельности в позитивной динамике параметров уровня и качества жизни населения, воспроизводства социального, хозяйственного, ресурсного и экологического потенциалов Колыванского района.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E:\Вепрева\0c6912da-2b1a-4023-a482-089e43bebd0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48814"/>
            <a:ext cx="3109421" cy="4156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Татары\Суперборд 8х4 Только вперёд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16631"/>
            <a:ext cx="1664280" cy="83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811" y="0"/>
            <a:ext cx="4216185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/>
              <a:t>Моя команда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87567">
            <a:off x="1571219" y="604621"/>
            <a:ext cx="2646846" cy="156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93251">
            <a:off x="198730" y="2994460"/>
            <a:ext cx="2683736" cy="154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 rot="21354478">
            <a:off x="1822074" y="2045413"/>
            <a:ext cx="2247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депутатов</a:t>
            </a:r>
            <a:endParaRPr lang="ru-RU" sz="20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239228">
            <a:off x="265572" y="4368449"/>
            <a:ext cx="26308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Глав МО </a:t>
            </a:r>
          </a:p>
          <a:p>
            <a:pPr algn="ctr"/>
            <a:r>
              <a:rPr lang="ru-RU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Колыванского района</a:t>
            </a:r>
            <a:endParaRPr lang="ru-RU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3556">
            <a:off x="6309538" y="1061796"/>
            <a:ext cx="2241966" cy="157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 rot="627343">
            <a:off x="5723083" y="2505222"/>
            <a:ext cx="29161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Местное отделение партии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«Единая Россия»</a:t>
            </a:r>
            <a:endParaRPr lang="ru-RU" sz="16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E:\ЕР\IMG-20170227-WA000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3467739"/>
            <a:ext cx="2182548" cy="168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Ирина Михайловна\И.М.Вепрева\IMG-20220915-WA001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91721"/>
            <a:ext cx="2016224" cy="1538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83" y="181525"/>
            <a:ext cx="864096" cy="100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400857" y="5123948"/>
            <a:ext cx="26404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Молодежный парламент</a:t>
            </a:r>
            <a:endParaRPr lang="ru-RU" sz="16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31306" y="6317469"/>
            <a:ext cx="30155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Общественные организации</a:t>
            </a:r>
            <a:endParaRPr lang="ru-RU" sz="16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Ольга\Desktop\Ирина Михайловна\И.М.Вепрева\IMG-20220915-WA0013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8541" y="2363945"/>
            <a:ext cx="1988757" cy="1848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Прямоугольник 21"/>
          <p:cNvSpPr/>
          <p:nvPr/>
        </p:nvSpPr>
        <p:spPr>
          <a:xfrm>
            <a:off x="3039682" y="4288743"/>
            <a:ext cx="32864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- часть большой команды</a:t>
            </a:r>
            <a:endParaRPr lang="ru-RU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Двойная стрелка влево/вверх 20"/>
          <p:cNvSpPr/>
          <p:nvPr/>
        </p:nvSpPr>
        <p:spPr>
          <a:xfrm>
            <a:off x="5797002" y="2909575"/>
            <a:ext cx="720080" cy="48094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верх 25"/>
          <p:cNvSpPr/>
          <p:nvPr/>
        </p:nvSpPr>
        <p:spPr>
          <a:xfrm flipV="1">
            <a:off x="5764374" y="3517507"/>
            <a:ext cx="720080" cy="606510"/>
          </a:xfrm>
          <a:prstGeom prst="leftUpArrow">
            <a:avLst>
              <a:gd name="adj1" fmla="val 2891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верх 26"/>
          <p:cNvSpPr/>
          <p:nvPr/>
        </p:nvSpPr>
        <p:spPr>
          <a:xfrm>
            <a:off x="2848758" y="2816392"/>
            <a:ext cx="720080" cy="48094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верх 27"/>
          <p:cNvSpPr/>
          <p:nvPr/>
        </p:nvSpPr>
        <p:spPr>
          <a:xfrm flipV="1">
            <a:off x="2848758" y="3482582"/>
            <a:ext cx="720080" cy="60651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верх 28"/>
          <p:cNvSpPr/>
          <p:nvPr/>
        </p:nvSpPr>
        <p:spPr>
          <a:xfrm flipV="1">
            <a:off x="5683045" y="5346154"/>
            <a:ext cx="720080" cy="60651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лево/вверх 29"/>
          <p:cNvSpPr/>
          <p:nvPr/>
        </p:nvSpPr>
        <p:spPr>
          <a:xfrm>
            <a:off x="2488718" y="5222031"/>
            <a:ext cx="720080" cy="48094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ойная стрелка влево/вправо/вверх 22"/>
          <p:cNvSpPr/>
          <p:nvPr/>
        </p:nvSpPr>
        <p:spPr>
          <a:xfrm rot="10800000">
            <a:off x="4572000" y="1642976"/>
            <a:ext cx="1008978" cy="408931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Вопросы, которые решает команда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1" y="1844824"/>
            <a:ext cx="6048671" cy="3474720"/>
          </a:xfrm>
        </p:spPr>
        <p:txBody>
          <a:bodyPr>
            <a:noAutofit/>
          </a:bodyPr>
          <a:lstStyle/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Взаимодействие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 Правительством, Губернатором Новосибирской области и Законодательным Собранием Новосибирской области в целях улучшения социально-экономического развития Колыванского района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Эффективное использование бюджетных средств Колыванского района.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Формирование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стратегии социально-экономического развития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района. 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Участие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 разработке 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реализации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муниципальных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программ.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Нормотворческая деятельность.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Оценка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деятельности Главы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района.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Организация деятельности Совета депутатов Колыванского района на основе наказов.</a:t>
            </a:r>
          </a:p>
          <a:p>
            <a:pPr algn="just"/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83" y="181524"/>
            <a:ext cx="994422" cy="11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5828">
            <a:off x="7680302" y="1060358"/>
            <a:ext cx="1362125" cy="19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6446">
            <a:off x="7636262" y="4900448"/>
            <a:ext cx="1318321" cy="186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4431" y="2274209"/>
            <a:ext cx="1373913" cy="91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3327" y="3501008"/>
            <a:ext cx="1644717" cy="105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9918" y="4941168"/>
            <a:ext cx="1626574" cy="102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6793"/>
            <a:ext cx="720284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300" dirty="0" smtClean="0"/>
              <a:t>Территориальное общественное самоуправление - действующий институт гражданского общества</a:t>
            </a:r>
            <a:endParaRPr lang="ru-RU" sz="23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902184"/>
              </p:ext>
            </p:extLst>
          </p:nvPr>
        </p:nvGraphicFramePr>
        <p:xfrm>
          <a:off x="321383" y="1196752"/>
          <a:ext cx="5905862" cy="399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383" y="181524"/>
            <a:ext cx="1179732" cy="13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83" y="4960897"/>
            <a:ext cx="2902257" cy="179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960897"/>
            <a:ext cx="2880319" cy="182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фото ТОСЫ\65f85800-ed5a-4687-a860-8fcc9d1f0aa5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103948"/>
            <a:ext cx="2294923" cy="1721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ТОСЫ\8c12122a-c846-4a51-9b21-a80b710d9ad6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228" y="3132242"/>
            <a:ext cx="2357006" cy="1767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Ирина Михайловна\фото\P1020201 вим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2793" y="1340768"/>
            <a:ext cx="2527083" cy="1791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774" y="149077"/>
            <a:ext cx="7056784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Участие в грантовых программах – поддержка творческого потенциала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6058063"/>
              </p:ext>
            </p:extLst>
          </p:nvPr>
        </p:nvGraphicFramePr>
        <p:xfrm>
          <a:off x="1116013" y="19891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383" y="181524"/>
            <a:ext cx="1179732" cy="13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54451082"/>
              </p:ext>
            </p:extLst>
          </p:nvPr>
        </p:nvGraphicFramePr>
        <p:xfrm>
          <a:off x="179512" y="1556791"/>
          <a:ext cx="4898689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Овал 5"/>
          <p:cNvSpPr/>
          <p:nvPr/>
        </p:nvSpPr>
        <p:spPr>
          <a:xfrm>
            <a:off x="6228184" y="19888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16494" y="1225029"/>
            <a:ext cx="3523191" cy="2703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«Со мной регион успешнее»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«Школа лидеров»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«Активная позиция-благо для общества»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</a:t>
            </a:r>
            <a:r>
              <a:rPr lang="ru-RU" b="1" dirty="0" err="1" smtClean="0"/>
              <a:t>Козьмодемьяновская</a:t>
            </a:r>
            <a:r>
              <a:rPr lang="ru-RU" b="1" dirty="0" smtClean="0"/>
              <a:t> ярмарка»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«Усадьба </a:t>
            </a:r>
            <a:r>
              <a:rPr lang="ru-RU" b="1" dirty="0" err="1" smtClean="0"/>
              <a:t>чатского</a:t>
            </a:r>
            <a:r>
              <a:rPr lang="ru-RU" b="1" dirty="0" smtClean="0"/>
              <a:t> татарина» (д. Юрт-Ора)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5122" name="Picture 2" descr="E:\Татары\ROS-(12)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937123"/>
            <a:ext cx="2931094" cy="1831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Татары\IMG_049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1" y="4077072"/>
            <a:ext cx="3384375" cy="225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4837428"/>
            <a:ext cx="2491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Более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60</a:t>
            </a:r>
            <a:r>
              <a:rPr lang="ru-RU" dirty="0" smtClean="0"/>
              <a:t> социально-</a:t>
            </a:r>
          </a:p>
          <a:p>
            <a:r>
              <a:rPr lang="ru-RU" dirty="0" smtClean="0"/>
              <a:t>значимых проектов, </a:t>
            </a:r>
          </a:p>
          <a:p>
            <a:r>
              <a:rPr lang="ru-RU" dirty="0" smtClean="0"/>
              <a:t>направленных на улучшение качества жизни жителей района, получили поддержку.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9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357626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Ежедневная работа – личное участие во всем</a:t>
            </a:r>
            <a:endParaRPr lang="ru-RU" sz="2400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83" y="188640"/>
            <a:ext cx="1179732" cy="13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319314"/>
            <a:ext cx="2461082" cy="278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699001"/>
            <a:ext cx="2710259" cy="180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7558" y="4301599"/>
            <a:ext cx="2943133" cy="175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83" y="3789040"/>
            <a:ext cx="2083856" cy="277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645264" y="839988"/>
            <a:ext cx="364887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Работа Совета депутатов Колыванского района:</a:t>
            </a:r>
          </a:p>
          <a:p>
            <a:pPr marL="177800" indent="-1778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Постоянно действующие комиссии выступают как гаранты в решении вопросов местного самоуправления в рамках полномочий представительного органа.</a:t>
            </a:r>
          </a:p>
          <a:p>
            <a:pPr marL="177800" indent="-1778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остоянно меняющемся законодательстве депутатские комиссии совершенствуют нормативно-правовую базу, необходимую для обеспечения социально-экономической стратегии района.</a:t>
            </a:r>
          </a:p>
          <a:p>
            <a:pPr marL="177800" indent="-1778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Взаимодействие с депутатами сельских советов в решении насущных проблем жителей.</a:t>
            </a:r>
          </a:p>
          <a:p>
            <a:pPr marL="177800" indent="-1778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Депутаты инициировали высокую активность жителей района в поддержке акции «Своих не бросаем» и участии в других благотворительных акциях.</a:t>
            </a:r>
          </a:p>
          <a:p>
            <a:pPr marL="342900" indent="-342900" algn="just"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599" y="332656"/>
            <a:ext cx="7328873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В центре работы команды - ЧЕЛОВЕК!</a:t>
            </a:r>
            <a:endParaRPr lang="ru-RU" sz="2800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67" y="181524"/>
            <a:ext cx="1179732" cy="13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4256" y="1268760"/>
            <a:ext cx="8370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	В районе действует более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25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 общественных объединений и клубов общений, спортивных сообществ и молодежных объединений:</a:t>
            </a:r>
          </a:p>
          <a:p>
            <a:pPr hangingPunct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-Поэтический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клуб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«Парус юности» (издано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 книг, общим тиражом 700 экземпляров);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hangingPunct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-Клуб общения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«Здоровье» (организация досуга);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hangingPunct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-Клуб общения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«Ветераны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спорта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» (открыт районный музей истории спорта, учреждены турниры памяти выдающихся спортсменов района); </a:t>
            </a:r>
          </a:p>
          <a:p>
            <a:pPr marL="285750" indent="-285750" hangingPunct="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Районный Совет ветеранов (патриотическое воспитание молодежи);</a:t>
            </a:r>
          </a:p>
          <a:p>
            <a:pPr marL="285750" indent="-285750" hangingPunct="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Союз женщин (акции по благоустройству). </a:t>
            </a:r>
          </a:p>
          <a:p>
            <a:pPr marL="285750" indent="-285750" hangingPunct="0">
              <a:buFontTx/>
              <a:buChar char="-"/>
            </a:pPr>
            <a:endParaRPr lang="ru-RU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220" y="4110369"/>
            <a:ext cx="2782322" cy="208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042" y="3922953"/>
            <a:ext cx="3591982" cy="246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9" y="4208180"/>
            <a:ext cx="2651908" cy="198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61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5102"/>
            <a:ext cx="1179732" cy="13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2986" y="260648"/>
            <a:ext cx="6984776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Патриотическое воспитание – основа духовного возрождения России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739" y="4145174"/>
            <a:ext cx="8644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- Экологическая акция «Добрая суббота», суть которой проведение субботников совместными трудовыми силами молодежного волонтерского корпуса, ветеранской организации и депутатского корпуса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Дни открытых дверей в администрациях муниципальных образований, приуроченные к профессиональному празднику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«День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органов местного самоуправления»;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- проект «Классные встречи», который подразумевает неформальный диалог с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молодежью;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     Последние два проекта имеют важную профориентационную направленность для школьников.</a:t>
            </a:r>
          </a:p>
        </p:txBody>
      </p:sp>
      <p:pic>
        <p:nvPicPr>
          <p:cNvPr id="7170" name="Picture 2" descr="C:\Users\Ольга\Desktop\Ирина Михайловна\Фото от Толстовой\IMG_92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67888"/>
            <a:ext cx="4013969" cy="2677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19" y="1744518"/>
            <a:ext cx="43108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	В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районе сложились традиции сотрудничества с депутатским корпусом в части развития и поддержки детских и молодежных инициатив патриотической направленности: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- Фестиваль военно-патриотического движения Колыванского района;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Всероссийские патриотические акции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«Свеча Памяти», «Диктант Победы»;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- «День призывника»; </a:t>
            </a:r>
          </a:p>
        </p:txBody>
      </p:sp>
    </p:spTree>
    <p:extLst>
      <p:ext uri="{BB962C8B-B14F-4D97-AF65-F5344CB8AC3E}">
        <p14:creationId xmlns:p14="http://schemas.microsoft.com/office/powerpoint/2010/main" val="30083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67" y="181524"/>
            <a:ext cx="1179732" cy="13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84076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Молодежная политика – вклад в будущее района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867" y="1556791"/>
            <a:ext cx="858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районе действует две муниципальных программы для работы с молодежью: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«Молодежь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Колыванского района Новосибирской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области»;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Патриотическое воспитание граждан Российской Федерации на территории Колыванского района Новосибирской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области».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just" fontAlgn="base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Реализация мероприятий муниципальных программ осуществляется за счет средств районного бюджета Колыванского района Новосибирской области. </a:t>
            </a:r>
          </a:p>
          <a:p>
            <a:pPr algn="just" fontAlgn="base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Общий объем финансирования муниципальных программ по молодежной политике в 2021 году составил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820,0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тыс. рублей.</a:t>
            </a:r>
          </a:p>
        </p:txBody>
      </p:sp>
      <p:pic>
        <p:nvPicPr>
          <p:cNvPr id="6146" name="Picture 2" descr="F:\Фото от Толстовой\снеж десант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988471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И.М.Вепрева\Вручение паспортов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49" y="4052083"/>
            <a:ext cx="2781300" cy="210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И.М.Вепрева\IMG_16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53164" y="-10659932"/>
            <a:ext cx="818762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И.М.Вепрева\IMG_16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87812" y="-10658475"/>
            <a:ext cx="818762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И.М.Вепрева\IMG_160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249" y="4541464"/>
            <a:ext cx="3112322" cy="205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1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1642</TotalTime>
  <Words>396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Georgia</vt:lpstr>
      <vt:lpstr>Times New Roman</vt:lpstr>
      <vt:lpstr>Trebuchet MS</vt:lpstr>
      <vt:lpstr>Wingdings</vt:lpstr>
      <vt:lpstr>Воздушный поток</vt:lpstr>
      <vt:lpstr>Конкурс управленческого мастерства  «МЫ – Новосибирская область»</vt:lpstr>
      <vt:lpstr>Моя команда</vt:lpstr>
      <vt:lpstr>Вопросы, которые решает команда</vt:lpstr>
      <vt:lpstr>Территориальное общественное самоуправление - действующий институт гражданского общества</vt:lpstr>
      <vt:lpstr>Участие в грантовых программах – поддержка творческого потенциала</vt:lpstr>
      <vt:lpstr>Ежедневная работа – личное участие во всем</vt:lpstr>
      <vt:lpstr>В центре работы команды - ЧЕЛОВЕК!</vt:lpstr>
      <vt:lpstr>Патриотическое воспитание – основа духовного возрождения России</vt:lpstr>
      <vt:lpstr>Молодежная политика – вклад в будущее района</vt:lpstr>
      <vt:lpstr>Опыт работы в команде - залог будущего успеха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управленческого мастерства  «МЫ – Новосибирская область»</dc:title>
  <dc:creator>Вепрева Ирина Михайловна</dc:creator>
  <cp:lastModifiedBy>Имангулов А.Х.</cp:lastModifiedBy>
  <cp:revision>50</cp:revision>
  <dcterms:modified xsi:type="dcterms:W3CDTF">2023-09-04T09:44:14Z</dcterms:modified>
</cp:coreProperties>
</file>