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6" r:id="rId1"/>
  </p:sldMasterIdLst>
  <p:notesMasterIdLst>
    <p:notesMasterId r:id="rId37"/>
  </p:notesMasterIdLst>
  <p:sldIdLst>
    <p:sldId id="256" r:id="rId2"/>
    <p:sldId id="257" r:id="rId3"/>
    <p:sldId id="293" r:id="rId4"/>
    <p:sldId id="258" r:id="rId5"/>
    <p:sldId id="272" r:id="rId6"/>
    <p:sldId id="294" r:id="rId7"/>
    <p:sldId id="295" r:id="rId8"/>
    <p:sldId id="296" r:id="rId9"/>
    <p:sldId id="297" r:id="rId10"/>
    <p:sldId id="298" r:id="rId11"/>
    <p:sldId id="299" r:id="rId12"/>
    <p:sldId id="269" r:id="rId13"/>
    <p:sldId id="270" r:id="rId14"/>
    <p:sldId id="267" r:id="rId15"/>
    <p:sldId id="266" r:id="rId16"/>
    <p:sldId id="277" r:id="rId17"/>
    <p:sldId id="276" r:id="rId18"/>
    <p:sldId id="275" r:id="rId19"/>
    <p:sldId id="280" r:id="rId20"/>
    <p:sldId id="279" r:id="rId21"/>
    <p:sldId id="278" r:id="rId22"/>
    <p:sldId id="292" r:id="rId23"/>
    <p:sldId id="285" r:id="rId24"/>
    <p:sldId id="282" r:id="rId25"/>
    <p:sldId id="289" r:id="rId26"/>
    <p:sldId id="264" r:id="rId27"/>
    <p:sldId id="300" r:id="rId28"/>
    <p:sldId id="301" r:id="rId29"/>
    <p:sldId id="302" r:id="rId30"/>
    <p:sldId id="303" r:id="rId31"/>
    <p:sldId id="304" r:id="rId32"/>
    <p:sldId id="305" r:id="rId33"/>
    <p:sldId id="306" r:id="rId34"/>
    <p:sldId id="307" r:id="rId35"/>
    <p:sldId id="260" r:id="rId36"/>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2" autoAdjust="0"/>
    <p:restoredTop sz="94676" autoAdjust="0"/>
  </p:normalViewPr>
  <p:slideViewPr>
    <p:cSldViewPr>
      <p:cViewPr>
        <p:scale>
          <a:sx n="100" d="100"/>
          <a:sy n="100" d="100"/>
        </p:scale>
        <p:origin x="109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52233511-A44C-4DE8-9225-DA074EB464FB}" type="datetimeFigureOut">
              <a:rPr lang="ru-RU" smtClean="0"/>
              <a:t>28.04.2022</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A5988792-A7A4-4613-901D-E1B180B3D33C}" type="slidenum">
              <a:rPr lang="ru-RU" smtClean="0"/>
              <a:t>‹#›</a:t>
            </a:fld>
            <a:endParaRPr lang="ru-RU"/>
          </a:p>
        </p:txBody>
      </p:sp>
    </p:spTree>
    <p:extLst>
      <p:ext uri="{BB962C8B-B14F-4D97-AF65-F5344CB8AC3E}">
        <p14:creationId xmlns:p14="http://schemas.microsoft.com/office/powerpoint/2010/main" val="15972457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Freeform 6"/>
          <p:cNvSpPr/>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808831" y="1449146"/>
            <a:ext cx="7526338" cy="2971051"/>
          </a:xfrm>
        </p:spPr>
        <p:txBody>
          <a:bodyPr/>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808831" y="5280847"/>
            <a:ext cx="7526338" cy="434974"/>
          </a:xfrm>
        </p:spPr>
        <p:txBody>
          <a:bodyPr anchor="t"/>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6281863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04863" y="4800600"/>
            <a:ext cx="7526337" cy="566738"/>
          </a:xfrm>
        </p:spPr>
        <p:txBody>
          <a:bodyPr anchor="b">
            <a:normAutofit/>
          </a:bodyPr>
          <a:lstStyle>
            <a:lvl1pPr algn="l">
              <a:defRPr sz="2400" b="0"/>
            </a:lvl1pPr>
          </a:lstStyle>
          <a:p>
            <a:r>
              <a:rPr lang="ru-RU"/>
              <a:t>Образец заголовка</a:t>
            </a:r>
            <a:endParaRPr lang="en-US" dirty="0"/>
          </a:p>
        </p:txBody>
      </p:sp>
      <p:sp>
        <p:nvSpPr>
          <p:cNvPr id="15" name="Picture Placeholder 14"/>
          <p:cNvSpPr>
            <a:spLocks noGrp="1" noChangeAspect="1"/>
          </p:cNvSpPr>
          <p:nvPr>
            <p:ph type="pic" sz="quarter" idx="13"/>
          </p:nvPr>
        </p:nvSpPr>
        <p:spPr bwMode="auto">
          <a:xfrm>
            <a:off x="0" y="0"/>
            <a:ext cx="9144000" cy="4800600"/>
          </a:xfrm>
          <a:custGeom>
            <a:avLst/>
            <a:gdLst/>
            <a:ahLst/>
            <a:cxnLst/>
            <a:rect l="0" t="0" r="r" b="b"/>
            <a:pathLst>
              <a:path w="5760" h="3289">
                <a:moveTo>
                  <a:pt x="5760" y="0"/>
                </a:moveTo>
                <a:lnTo>
                  <a:pt x="0" y="0"/>
                </a:lnTo>
                <a:lnTo>
                  <a:pt x="0" y="3100"/>
                </a:lnTo>
                <a:lnTo>
                  <a:pt x="943" y="3100"/>
                </a:lnTo>
                <a:lnTo>
                  <a:pt x="1123" y="3281"/>
                </a:lnTo>
                <a:lnTo>
                  <a:pt x="1123" y="3281"/>
                </a:lnTo>
                <a:lnTo>
                  <a:pt x="1127" y="3283"/>
                </a:lnTo>
                <a:lnTo>
                  <a:pt x="1133" y="3286"/>
                </a:lnTo>
                <a:lnTo>
                  <a:pt x="1139" y="3289"/>
                </a:lnTo>
                <a:lnTo>
                  <a:pt x="1144" y="3289"/>
                </a:lnTo>
                <a:lnTo>
                  <a:pt x="1150" y="3289"/>
                </a:lnTo>
                <a:lnTo>
                  <a:pt x="1155" y="3286"/>
                </a:lnTo>
                <a:lnTo>
                  <a:pt x="1161" y="3283"/>
                </a:lnTo>
                <a:lnTo>
                  <a:pt x="1165" y="3281"/>
                </a:lnTo>
                <a:lnTo>
                  <a:pt x="1345" y="3100"/>
                </a:lnTo>
                <a:lnTo>
                  <a:pt x="5760" y="3100"/>
                </a:lnTo>
                <a:lnTo>
                  <a:pt x="5760" y="0"/>
                </a:lnTo>
                <a:close/>
              </a:path>
            </a:pathLst>
          </a:custGeom>
          <a:noFill/>
          <a:ln>
            <a:solidFill>
              <a:schemeClr val="tx2"/>
            </a:solidFill>
          </a:ln>
        </p:spPr>
        <p:style>
          <a:lnRef idx="1">
            <a:schemeClr val="accent1"/>
          </a:lnRef>
          <a:fillRef idx="3">
            <a:schemeClr val="accent1"/>
          </a:fillRef>
          <a:effectRef idx="2">
            <a:schemeClr val="accent1"/>
          </a:effectRef>
          <a:fontRef idx="minor">
            <a:schemeClr val="lt1"/>
          </a:fontRef>
        </p:style>
        <p:txBody>
          <a:bodyPr wrap="square" numCol="1" anchor="t" anchorCtr="0" compatLnSpc="1">
            <a:prstTxWarp prst="textNoShape">
              <a:avLst/>
            </a:prstTxWarp>
            <a:normAutofit/>
          </a:bodyPr>
          <a:lstStyle>
            <a:lvl1pPr marL="0" indent="0" algn="ctr">
              <a:buFontTx/>
              <a:buNone/>
              <a:defRPr sz="1600"/>
            </a:lvl1pPr>
          </a:lstStyle>
          <a:p>
            <a:r>
              <a:rPr lang="ru-RU"/>
              <a:t>Вставка рисунка</a:t>
            </a:r>
            <a:endParaRPr lang="en-US" dirty="0"/>
          </a:p>
        </p:txBody>
      </p:sp>
      <p:sp>
        <p:nvSpPr>
          <p:cNvPr id="4" name="Text Placeholder 3"/>
          <p:cNvSpPr>
            <a:spLocks noGrp="1"/>
          </p:cNvSpPr>
          <p:nvPr>
            <p:ph type="body" sz="half" idx="2"/>
          </p:nvPr>
        </p:nvSpPr>
        <p:spPr>
          <a:xfrm>
            <a:off x="804863" y="5367338"/>
            <a:ext cx="7526337"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28.04.2022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310361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8" name="Freeform 6"/>
          <p:cNvSpPr>
            <a:spLocks noChangeAspect="1"/>
          </p:cNvSpPr>
          <p:nvPr/>
        </p:nvSpPr>
        <p:spPr bwMode="auto">
          <a:xfrm>
            <a:off x="485107" y="1338479"/>
            <a:ext cx="4749312" cy="3239188"/>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649573" y="1495525"/>
            <a:ext cx="4420380" cy="2645912"/>
          </a:xfrm>
        </p:spPr>
        <p:txBody>
          <a:bodyPr anchor="b"/>
          <a:lstStyle>
            <a:lvl1pPr algn="l">
              <a:defRPr sz="4200" b="1" cap="none"/>
            </a:lvl1pPr>
          </a:lstStyle>
          <a:p>
            <a:r>
              <a:rPr lang="ru-RU"/>
              <a:t>Образец заголовка</a:t>
            </a:r>
            <a:endParaRPr lang="en-US" dirty="0"/>
          </a:p>
        </p:txBody>
      </p:sp>
      <p:sp>
        <p:nvSpPr>
          <p:cNvPr id="3" name="Text Placeholder 2"/>
          <p:cNvSpPr>
            <a:spLocks noGrp="1"/>
          </p:cNvSpPr>
          <p:nvPr>
            <p:ph type="body" idx="1"/>
          </p:nvPr>
        </p:nvSpPr>
        <p:spPr>
          <a:xfrm>
            <a:off x="651226" y="4700702"/>
            <a:ext cx="4418727" cy="713241"/>
          </a:xfrm>
        </p:spPr>
        <p:txBody>
          <a:bodyPr anchor="t">
            <a:no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9" name="Text Placeholder 5"/>
          <p:cNvSpPr>
            <a:spLocks noGrp="1"/>
          </p:cNvSpPr>
          <p:nvPr>
            <p:ph type="body" sz="quarter" idx="16"/>
          </p:nvPr>
        </p:nvSpPr>
        <p:spPr>
          <a:xfrm>
            <a:off x="5398884" y="1338479"/>
            <a:ext cx="3302316" cy="4075464"/>
          </a:xfrm>
        </p:spPr>
        <p:txBody>
          <a:bodyPr anchor="t"/>
          <a:lstStyle>
            <a:lvl1pPr marL="0" indent="0">
              <a:buFontTx/>
              <a:buNone/>
              <a:defRPr/>
            </a:lvl1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58405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9" name="Freeform 6"/>
          <p:cNvSpPr>
            <a:spLocks noChangeAspect="1"/>
          </p:cNvSpPr>
          <p:nvPr/>
        </p:nvSpPr>
        <p:spPr bwMode="auto">
          <a:xfrm>
            <a:off x="855663" y="2286585"/>
            <a:ext cx="3671336" cy="2503972"/>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solidFill>
              <a:schemeClr val="accent1"/>
            </a:solidFill>
          </a:ln>
        </p:spPr>
        <p:style>
          <a:lnRef idx="1">
            <a:schemeClr val="accent1"/>
          </a:lnRef>
          <a:fillRef idx="3">
            <a:schemeClr val="accent1"/>
          </a:fillRef>
          <a:effectRef idx="2">
            <a:schemeClr val="accent1"/>
          </a:effectRef>
          <a:fontRef idx="minor">
            <a:schemeClr val="lt1"/>
          </a:fontRef>
        </p:style>
      </p:sp>
      <p:sp>
        <p:nvSpPr>
          <p:cNvPr id="38" name="Title 1"/>
          <p:cNvSpPr>
            <a:spLocks noGrp="1"/>
          </p:cNvSpPr>
          <p:nvPr>
            <p:ph type="title"/>
          </p:nvPr>
        </p:nvSpPr>
        <p:spPr>
          <a:xfrm>
            <a:off x="1017816" y="2435956"/>
            <a:ext cx="3286891" cy="2007789"/>
          </a:xfrm>
        </p:spPr>
        <p:txBody>
          <a:bodyPr/>
          <a:lstStyle>
            <a:lvl1pPr>
              <a:defRPr sz="3200"/>
            </a:lvl1pPr>
          </a:lstStyle>
          <a:p>
            <a:r>
              <a:rPr lang="ru-RU"/>
              <a:t>Образец заголовка</a:t>
            </a:r>
            <a:endParaRPr lang="en-US" dirty="0"/>
          </a:p>
        </p:txBody>
      </p:sp>
      <p:sp>
        <p:nvSpPr>
          <p:cNvPr id="6" name="Text Placeholder 5"/>
          <p:cNvSpPr>
            <a:spLocks noGrp="1"/>
          </p:cNvSpPr>
          <p:nvPr>
            <p:ph type="body" sz="quarter" idx="16"/>
          </p:nvPr>
        </p:nvSpPr>
        <p:spPr>
          <a:xfrm>
            <a:off x="4616450" y="2286000"/>
            <a:ext cx="3671888" cy="2300288"/>
          </a:xfrm>
        </p:spPr>
        <p:txBody>
          <a:bodyPr anchor="t"/>
          <a:lstStyle>
            <a:lvl1pPr marL="0" indent="0">
              <a:buFontTx/>
              <a:buNone/>
              <a:defRPr/>
            </a:lvl1pPr>
          </a:lstStyle>
          <a:p>
            <a:pPr lvl="0"/>
            <a:r>
              <a:rPr lang="ru-RU"/>
              <a:t>Образец текста</a:t>
            </a:r>
          </a:p>
        </p:txBody>
      </p:sp>
      <p:sp>
        <p:nvSpPr>
          <p:cNvPr id="2" name="Date Placeholder 1"/>
          <p:cNvSpPr>
            <a:spLocks noGrp="1"/>
          </p:cNvSpPr>
          <p:nvPr>
            <p:ph type="dt" sz="half" idx="10"/>
          </p:nvPr>
        </p:nvSpPr>
        <p:spPr/>
        <p:txBody>
          <a:bodyPr/>
          <a:lstStyle/>
          <a:p>
            <a:fld id="{B4C71EC6-210F-42DE-9C53-41977AD35B3D}" type="datetimeFigureOut">
              <a:rPr lang="ru-RU" smtClean="0"/>
              <a:t>28.04.2022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155743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7"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5209716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12" name="Freeform 6"/>
          <p:cNvSpPr>
            <a:spLocks noChangeAspect="1"/>
          </p:cNvSpPr>
          <p:nvPr/>
        </p:nvSpPr>
        <p:spPr bwMode="auto">
          <a:xfrm>
            <a:off x="5752238" y="446089"/>
            <a:ext cx="3391762" cy="5414962"/>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9" name="AutoShape 4"/>
          <p:cNvSpPr>
            <a:spLocks noChangeAspect="1" noChangeArrowheads="1" noTextEdit="1"/>
          </p:cNvSpPr>
          <p:nvPr/>
        </p:nvSpPr>
        <p:spPr bwMode="auto">
          <a:xfrm>
            <a:off x="5233988" y="0"/>
            <a:ext cx="3910012"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 name="Vertical Title 1"/>
          <p:cNvSpPr>
            <a:spLocks noGrp="1"/>
          </p:cNvSpPr>
          <p:nvPr>
            <p:ph type="title" orient="vert"/>
          </p:nvPr>
        </p:nvSpPr>
        <p:spPr>
          <a:xfrm>
            <a:off x="6137655" y="586171"/>
            <a:ext cx="1701800" cy="513479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04862" y="446089"/>
            <a:ext cx="4947376" cy="5414962"/>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47585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11"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a:xfrm>
            <a:off x="809997" y="2222287"/>
            <a:ext cx="7524003" cy="363651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28.04.2022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787263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0" name="Freeform 7"/>
          <p:cNvSpPr/>
          <p:nvPr/>
        </p:nvSpPr>
        <p:spPr bwMode="auto">
          <a:xfrm>
            <a:off x="0" y="0"/>
            <a:ext cx="9144000" cy="5203825"/>
          </a:xfrm>
          <a:custGeom>
            <a:avLst/>
            <a:gdLst/>
            <a:ahLst/>
            <a:cxnLst/>
            <a:rect l="0" t="0" r="r" b="b"/>
            <a:pathLst>
              <a:path w="5760" h="3278">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ln>
            <a:headEnd/>
            <a:tailEnd/>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2951396"/>
            <a:ext cx="7526337" cy="1468800"/>
          </a:xfrm>
        </p:spPr>
        <p:txBody>
          <a:bodyPr anchor="b"/>
          <a:lstStyle>
            <a:lvl1pPr algn="r">
              <a:defRPr sz="4800" b="1" cap="none"/>
            </a:lvl1pPr>
          </a:lstStyle>
          <a:p>
            <a:r>
              <a:rPr lang="ru-RU"/>
              <a:t>Образец заголовка</a:t>
            </a:r>
            <a:endParaRPr lang="en-US" dirty="0"/>
          </a:p>
        </p:txBody>
      </p:sp>
      <p:sp>
        <p:nvSpPr>
          <p:cNvPr id="3" name="Text Placeholder 2"/>
          <p:cNvSpPr>
            <a:spLocks noGrp="1"/>
          </p:cNvSpPr>
          <p:nvPr>
            <p:ph type="body" idx="1"/>
          </p:nvPr>
        </p:nvSpPr>
        <p:spPr>
          <a:xfrm>
            <a:off x="804863" y="5281200"/>
            <a:ext cx="7526337" cy="433955"/>
          </a:xfrm>
        </p:spPr>
        <p:txBody>
          <a:bodyPr anchor="t">
            <a:no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28.04.2022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665249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809996" y="2222287"/>
            <a:ext cx="3670723" cy="363876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63280" y="2222287"/>
            <a:ext cx="3670720" cy="363876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B4C71EC6-210F-42DE-9C53-41977AD35B3D}" type="datetimeFigureOut">
              <a:rPr lang="ru-RU" smtClean="0"/>
              <a:t>28.04.2022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703362679"/>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809996" y="2174875"/>
            <a:ext cx="3670723"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809996" y="2751137"/>
            <a:ext cx="3687391" cy="3109913"/>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63280" y="2174875"/>
            <a:ext cx="3670720" cy="576262"/>
          </a:xfrm>
        </p:spPr>
        <p:txBody>
          <a:bodyPr anchor="b">
            <a:noAutofit/>
          </a:bodyPr>
          <a:lstStyle>
            <a:lvl1pPr marL="0" indent="0" algn="ctr">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63280" y="2751137"/>
            <a:ext cx="3670720" cy="3109913"/>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28.04.2022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84168256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Freeform 6"/>
          <p:cNvSpPr/>
          <p:nvPr/>
        </p:nvSpPr>
        <p:spPr bwMode="auto">
          <a:xfrm>
            <a:off x="0" y="0"/>
            <a:ext cx="9144000" cy="2185988"/>
          </a:xfrm>
          <a:custGeom>
            <a:avLst/>
            <a:gdLst/>
            <a:ahLst/>
            <a:cxnLst/>
            <a:rect l="0" t="0" r="r" b="b"/>
            <a:pathLst>
              <a:path w="5760" h="1377">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28.04.2022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089843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28.04.2022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372464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12" name="Freeform 6"/>
          <p:cNvSpPr>
            <a:spLocks noChangeAspect="1"/>
          </p:cNvSpPr>
          <p:nvPr/>
        </p:nvSpPr>
        <p:spPr bwMode="auto">
          <a:xfrm>
            <a:off x="804863" y="446086"/>
            <a:ext cx="2660650" cy="1814651"/>
          </a:xfrm>
          <a:custGeom>
            <a:avLst/>
            <a:gdLst/>
            <a:ahLst/>
            <a:cxnLst/>
            <a:rect l="0" t="0" r="r" b="b"/>
            <a:pathLst>
              <a:path w="3384" h="2308">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ln/>
          <a:extLst>
            <a:ext uri="{91240B29-F687-4F45-9708-019B960494DF}">
              <a14:hiddenLine xmlns:a14="http://schemas.microsoft.com/office/drawing/2010/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804863" y="446088"/>
            <a:ext cx="2660650" cy="1618396"/>
          </a:xfrm>
        </p:spPr>
        <p:txBody>
          <a:bodyPr anchor="b"/>
          <a:lstStyle>
            <a:lvl1pPr algn="l">
              <a:defRPr sz="2000" b="1"/>
            </a:lvl1pPr>
          </a:lstStyle>
          <a:p>
            <a:r>
              <a:rPr lang="ru-RU"/>
              <a:t>Образец заголовка</a:t>
            </a:r>
            <a:endParaRPr lang="en-US" dirty="0"/>
          </a:p>
        </p:txBody>
      </p:sp>
      <p:sp>
        <p:nvSpPr>
          <p:cNvPr id="3" name="Content Placeholder 2"/>
          <p:cNvSpPr>
            <a:spLocks noGrp="1"/>
          </p:cNvSpPr>
          <p:nvPr>
            <p:ph idx="1"/>
          </p:nvPr>
        </p:nvSpPr>
        <p:spPr>
          <a:xfrm>
            <a:off x="3641724" y="446087"/>
            <a:ext cx="4689475" cy="5414963"/>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804863" y="2260737"/>
            <a:ext cx="2660650" cy="36003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28.04.2022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83916833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09996" y="727521"/>
            <a:ext cx="3501548" cy="1617163"/>
          </a:xfrm>
        </p:spPr>
        <p:txBody>
          <a:bodyPr anchor="b">
            <a:normAutofit/>
          </a:bodyPr>
          <a:lstStyle>
            <a:lvl1pPr algn="l">
              <a:defRPr sz="2400" b="0"/>
            </a:lvl1pPr>
          </a:lstStyle>
          <a:p>
            <a:r>
              <a:rPr lang="ru-RU"/>
              <a:t>Образец заголовка</a:t>
            </a:r>
            <a:endParaRPr lang="en-US" dirty="0"/>
          </a:p>
        </p:txBody>
      </p:sp>
      <p:sp>
        <p:nvSpPr>
          <p:cNvPr id="9" name="Picture Placeholder 11"/>
          <p:cNvSpPr>
            <a:spLocks noGrp="1" noChangeAspect="1"/>
          </p:cNvSpPr>
          <p:nvPr>
            <p:ph type="pic" sz="quarter" idx="13"/>
          </p:nvPr>
        </p:nvSpPr>
        <p:spPr bwMode="auto">
          <a:xfrm>
            <a:off x="4573588" y="0"/>
            <a:ext cx="4570412" cy="6858000"/>
          </a:xfrm>
          <a:custGeom>
            <a:avLst/>
            <a:gdLst/>
            <a:ahLst/>
            <a:cxnLst/>
            <a:rect l="0" t="0" r="r" b="b"/>
            <a:pathLst>
              <a:path w="2879" h="4320">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noFill/>
          <a:ln w="9525">
            <a:solidFill>
              <a:schemeClr val="tx2"/>
            </a:solidFill>
            <a:round/>
            <a:headEnd/>
            <a:tailEnd/>
          </a:ln>
          <a:effectLst/>
        </p:spPr>
        <p:txBody>
          <a:bodyPr wrap="square" numCol="1" anchor="t" anchorCtr="0" compatLnSpc="1">
            <a:prstTxWarp prst="textNoShape">
              <a:avLst/>
            </a:prstTxWarp>
            <a:normAutofit/>
          </a:bodyPr>
          <a:lstStyle>
            <a:lvl1pPr algn="ctr">
              <a:buFontTx/>
              <a:buNone/>
              <a:defRPr sz="1400"/>
            </a:lvl1pPr>
          </a:lstStyle>
          <a:p>
            <a:r>
              <a:rPr lang="ru-RU"/>
              <a:t>Вставка рисунка</a:t>
            </a:r>
            <a:endParaRPr lang="en-US" dirty="0"/>
          </a:p>
        </p:txBody>
      </p:sp>
      <p:sp>
        <p:nvSpPr>
          <p:cNvPr id="4" name="Text Placeholder 3"/>
          <p:cNvSpPr>
            <a:spLocks noGrp="1"/>
          </p:cNvSpPr>
          <p:nvPr>
            <p:ph type="body" sz="half" idx="2"/>
          </p:nvPr>
        </p:nvSpPr>
        <p:spPr>
          <a:xfrm>
            <a:off x="809996" y="2344684"/>
            <a:ext cx="3501548" cy="3516365"/>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a:xfrm>
            <a:off x="2914357" y="6041361"/>
            <a:ext cx="732659" cy="365125"/>
          </a:xfrm>
        </p:spPr>
        <p:txBody>
          <a:bodyPr/>
          <a:lstStyle/>
          <a:p>
            <a:fld id="{B4C71EC6-210F-42DE-9C53-41977AD35B3D}" type="datetimeFigureOut">
              <a:rPr lang="ru-RU" smtClean="0"/>
              <a:t>28.04.2022</a:t>
            </a:fld>
            <a:endParaRPr lang="ru-RU"/>
          </a:p>
        </p:txBody>
      </p:sp>
      <p:sp>
        <p:nvSpPr>
          <p:cNvPr id="6" name="Footer Placeholder 5"/>
          <p:cNvSpPr>
            <a:spLocks noGrp="1"/>
          </p:cNvSpPr>
          <p:nvPr>
            <p:ph type="ftr" sz="quarter" idx="11"/>
          </p:nvPr>
        </p:nvSpPr>
        <p:spPr>
          <a:xfrm>
            <a:off x="442797" y="6041361"/>
            <a:ext cx="2471560" cy="365125"/>
          </a:xfrm>
        </p:spPr>
        <p:txBody>
          <a:bodyPr/>
          <a:lstStyle/>
          <a:p>
            <a:endParaRPr lang="ru-RU"/>
          </a:p>
        </p:txBody>
      </p:sp>
      <p:sp>
        <p:nvSpPr>
          <p:cNvPr id="7" name="Slide Number Placeholder 6"/>
          <p:cNvSpPr>
            <a:spLocks noGrp="1"/>
          </p:cNvSpPr>
          <p:nvPr>
            <p:ph type="sldNum" sz="quarter" idx="12"/>
          </p:nvPr>
        </p:nvSpPr>
        <p:spPr>
          <a:xfrm>
            <a:off x="3647017" y="5915887"/>
            <a:ext cx="796616" cy="490599"/>
          </a:xfrm>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2152140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09997" y="447188"/>
            <a:ext cx="7524003" cy="970450"/>
          </a:xfrm>
          <a:prstGeom prst="rect">
            <a:avLst/>
          </a:prstGeom>
          <a:effectLst>
            <a:outerShdw blurRad="50800" dir="14400000">
              <a:srgbClr val="000000">
                <a:alpha val="60000"/>
              </a:srgbClr>
            </a:outerShdw>
          </a:effectLst>
        </p:spPr>
        <p:txBody>
          <a:bodyPr vert="horz" lIns="91440" tIns="45720" rIns="91440" bIns="45720" rtlCol="0" anchor="b">
            <a:noAutofit/>
          </a:bodyPr>
          <a:lstStyle/>
          <a:p>
            <a:r>
              <a:rPr lang="ru-RU"/>
              <a:t>Образец заголовка</a:t>
            </a:r>
            <a:endParaRPr lang="en-US" dirty="0"/>
          </a:p>
        </p:txBody>
      </p:sp>
      <p:sp>
        <p:nvSpPr>
          <p:cNvPr id="3" name="Text Placeholder 2"/>
          <p:cNvSpPr>
            <a:spLocks noGrp="1"/>
          </p:cNvSpPr>
          <p:nvPr>
            <p:ph type="body" idx="1"/>
          </p:nvPr>
        </p:nvSpPr>
        <p:spPr>
          <a:xfrm>
            <a:off x="809997" y="2184400"/>
            <a:ext cx="7524003" cy="3674397"/>
          </a:xfrm>
          <a:prstGeom prst="rect">
            <a:avLst/>
          </a:prstGeom>
          <a:effectLst>
            <a:outerShdw blurRad="50800" dir="14400000">
              <a:srgbClr val="000000">
                <a:alpha val="40000"/>
              </a:srgbClr>
            </a:outerShdw>
          </a:effectLst>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Footer Placeholder 4"/>
          <p:cNvSpPr>
            <a:spLocks noGrp="1"/>
          </p:cNvSpPr>
          <p:nvPr>
            <p:ph type="ftr" sz="quarter" idx="3"/>
          </p:nvPr>
        </p:nvSpPr>
        <p:spPr>
          <a:xfrm>
            <a:off x="442797" y="6041361"/>
            <a:ext cx="6289532" cy="365125"/>
          </a:xfrm>
          <a:prstGeom prst="rect">
            <a:avLst/>
          </a:prstGeom>
        </p:spPr>
        <p:txBody>
          <a:bodyPr vert="horz" lIns="91440" tIns="45720" rIns="91440" bIns="45720" rtlCol="0" anchor="b"/>
          <a:lstStyle>
            <a:lvl1pPr algn="l">
              <a:defRPr sz="900">
                <a:solidFill>
                  <a:schemeClr val="tx1"/>
                </a:solidFill>
              </a:defRPr>
            </a:lvl1pPr>
          </a:lstStyle>
          <a:p>
            <a:endParaRPr lang="ru-RU"/>
          </a:p>
        </p:txBody>
      </p:sp>
      <p:sp>
        <p:nvSpPr>
          <p:cNvPr id="4" name="Date Placeholder 3"/>
          <p:cNvSpPr>
            <a:spLocks noGrp="1"/>
          </p:cNvSpPr>
          <p:nvPr>
            <p:ph type="dt" sz="half" idx="2"/>
          </p:nvPr>
        </p:nvSpPr>
        <p:spPr>
          <a:xfrm>
            <a:off x="6911422" y="6041361"/>
            <a:ext cx="993161" cy="365125"/>
          </a:xfrm>
          <a:prstGeom prst="rect">
            <a:avLst/>
          </a:prstGeom>
        </p:spPr>
        <p:txBody>
          <a:bodyPr vert="horz" lIns="91440" tIns="45720" rIns="91440" bIns="45720" rtlCol="0" anchor="b"/>
          <a:lstStyle>
            <a:lvl1pPr algn="r">
              <a:defRPr sz="900">
                <a:solidFill>
                  <a:schemeClr val="tx1"/>
                </a:solidFill>
              </a:defRPr>
            </a:lvl1pPr>
          </a:lstStyle>
          <a:p>
            <a:fld id="{B4C71EC6-210F-42DE-9C53-41977AD35B3D}" type="datetimeFigureOut">
              <a:rPr lang="ru-RU" smtClean="0"/>
              <a:t>28.04.2022</a:t>
            </a:fld>
            <a:endParaRPr lang="ru-RU"/>
          </a:p>
        </p:txBody>
      </p:sp>
      <p:sp>
        <p:nvSpPr>
          <p:cNvPr id="6" name="Slide Number Placeholder 5"/>
          <p:cNvSpPr>
            <a:spLocks noGrp="1"/>
          </p:cNvSpPr>
          <p:nvPr>
            <p:ph type="sldNum" sz="quarter" idx="4"/>
          </p:nvPr>
        </p:nvSpPr>
        <p:spPr>
          <a:xfrm>
            <a:off x="7904584" y="5915887"/>
            <a:ext cx="796616" cy="490599"/>
          </a:xfrm>
          <a:prstGeom prst="rect">
            <a:avLst/>
          </a:prstGeom>
        </p:spPr>
        <p:txBody>
          <a:bodyPr vert="horz" lIns="91440" tIns="45720" rIns="91440" bIns="10800" rtlCol="0" anchor="b"/>
          <a:lstStyle>
            <a:lvl1pPr algn="r">
              <a:defRPr sz="2000">
                <a:solidFill>
                  <a:schemeClr val="accent1"/>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657771575"/>
      </p:ext>
    </p:extLst>
  </p:cSld>
  <p:clrMap bg1="dk1" tx1="lt1" bg2="dk2" tx2="lt2" accent1="accent1" accent2="accent2" accent3="accent3" accent4="accent4" accent5="accent5" accent6="accent6" hlink="hlink" folHlink="folHlink"/>
  <p:sldLayoutIdLst>
    <p:sldLayoutId id="2147483897" r:id="rId1"/>
    <p:sldLayoutId id="2147483898" r:id="rId2"/>
    <p:sldLayoutId id="2147483899" r:id="rId3"/>
    <p:sldLayoutId id="2147483900" r:id="rId4"/>
    <p:sldLayoutId id="2147483901" r:id="rId5"/>
    <p:sldLayoutId id="2147483902" r:id="rId6"/>
    <p:sldLayoutId id="2147483903" r:id="rId7"/>
    <p:sldLayoutId id="2147483904" r:id="rId8"/>
    <p:sldLayoutId id="2147483905" r:id="rId9"/>
    <p:sldLayoutId id="2147483906" r:id="rId10"/>
    <p:sldLayoutId id="2147483907" r:id="rId11"/>
    <p:sldLayoutId id="2147483908" r:id="rId12"/>
    <p:sldLayoutId id="2147483909" r:id="rId13"/>
    <p:sldLayoutId id="2147483910" r:id="rId14"/>
  </p:sldLayoutIdLst>
  <p:txStyles>
    <p:titleStyle>
      <a:lvl1pPr algn="l" defTabSz="457200" rtl="0" eaLnBrk="1" latinLnBrk="0" hangingPunct="1">
        <a:spcBef>
          <a:spcPct val="0"/>
        </a:spcBef>
        <a:buNone/>
        <a:defRPr sz="4000" b="1" kern="1200">
          <a:solidFill>
            <a:srgbClr val="FEFEFE"/>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accent1"/>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accent1"/>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accent1"/>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5pPr>
      <a:lvl6pPr marL="24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6pPr>
      <a:lvl7pPr marL="28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7pPr>
      <a:lvl8pPr marL="32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8pPr>
      <a:lvl9pPr marL="3600000" indent="-228600" algn="l" defTabSz="457200" rtl="0" eaLnBrk="1" latinLnBrk="0" hangingPunct="1">
        <a:spcBef>
          <a:spcPct val="20000"/>
        </a:spcBef>
        <a:spcAft>
          <a:spcPts val="600"/>
        </a:spcAft>
        <a:buClr>
          <a:schemeClr val="accent1"/>
        </a:buClr>
        <a:buFont typeface="Wingdings 2" charset="2"/>
        <a:buChar char=""/>
        <a:defRPr sz="12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hyperlink" Target="https://creativecommons.org/licenses/by-nc/3.0/" TargetMode="External"/><Relationship Id="rId3" Type="http://schemas.openxmlformats.org/officeDocument/2006/relationships/hyperlink" Target="https://www.facebook.com/profile.php?id=100069828986260" TargetMode="External"/><Relationship Id="rId7" Type="http://schemas.openxmlformats.org/officeDocument/2006/relationships/hyperlink" Target="http://pngimg.com/download/40200" TargetMode="External"/><Relationship Id="rId2" Type="http://schemas.openxmlformats.org/officeDocument/2006/relationships/hyperlink" Target="https://vk.com/resurskol" TargetMode="Externa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hyperlink" Target="https://www.needpix.com/photo/701872/instagram-symbol-logo-photo" TargetMode="External"/><Relationship Id="rId4" Type="http://schemas.openxmlformats.org/officeDocument/2006/relationships/image" Target="../media/image48.jpeg"/><Relationship Id="rId9" Type="http://schemas.openxmlformats.org/officeDocument/2006/relationships/image" Target="../media/image50.jp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27584" y="836712"/>
            <a:ext cx="7632848" cy="5616624"/>
          </a:xfrm>
        </p:spPr>
        <p:txBody>
          <a:bodyPr>
            <a:normAutofit/>
          </a:bodyPr>
          <a:lstStyle/>
          <a:p>
            <a:pPr algn="ctr"/>
            <a:r>
              <a:rPr lang="ru-RU" sz="4400" dirty="0"/>
              <a:t>Публичный отчет</a:t>
            </a:r>
            <a:br>
              <a:rPr lang="ru-RU" dirty="0"/>
            </a:br>
            <a:br>
              <a:rPr lang="ru-RU" dirty="0"/>
            </a:br>
            <a:r>
              <a:rPr lang="ru-RU" sz="3600" dirty="0"/>
              <a:t>МОО «Ресурсный центр общественных инициатив» </a:t>
            </a:r>
            <a:br>
              <a:rPr lang="ru-RU" sz="3600" dirty="0"/>
            </a:br>
            <a:r>
              <a:rPr lang="ru-RU" sz="3600" dirty="0"/>
              <a:t>Колыванского района</a:t>
            </a:r>
            <a:br>
              <a:rPr lang="ru-RU" sz="3600" dirty="0"/>
            </a:br>
            <a:r>
              <a:rPr lang="ru-RU" sz="3600" dirty="0"/>
              <a:t>Новосибирской области</a:t>
            </a:r>
            <a:br>
              <a:rPr lang="ru-RU" dirty="0"/>
            </a:br>
            <a:r>
              <a:rPr lang="ru-RU" sz="3200" dirty="0"/>
              <a:t>2021г.</a:t>
            </a:r>
            <a:br>
              <a:rPr lang="ru-RU" sz="3200" dirty="0"/>
            </a:br>
            <a:br>
              <a:rPr lang="ru-RU" sz="3200" dirty="0"/>
            </a:br>
            <a:endParaRPr lang="ru-RU" sz="3200" dirty="0"/>
          </a:p>
        </p:txBody>
      </p:sp>
      <p:pic>
        <p:nvPicPr>
          <p:cNvPr id="7" name="Vyiuchi__Kak_po_gorkam_po_gora.. (qmusic.me) (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642920" y="-27384"/>
            <a:ext cx="609600" cy="609600"/>
          </a:xfrm>
          <a:prstGeom prst="rect">
            <a:avLst/>
          </a:prstGeom>
        </p:spPr>
      </p:pic>
    </p:spTree>
    <p:extLst>
      <p:ext uri="{BB962C8B-B14F-4D97-AF65-F5344CB8AC3E}">
        <p14:creationId xmlns:p14="http://schemas.microsoft.com/office/powerpoint/2010/main" val="1208380082"/>
      </p:ext>
    </p:extLst>
  </p:cSld>
  <p:clrMapOvr>
    <a:masterClrMapping/>
  </p:clrMapOvr>
  <mc:AlternateContent xmlns:mc="http://schemas.openxmlformats.org/markup-compatibility/2006" xmlns:p14="http://schemas.microsoft.com/office/powerpoint/2010/main">
    <mc:Choice Requires="p14">
      <p:transition p14:dur="10" advTm="4975"/>
    </mc:Choice>
    <mc:Fallback xmlns="">
      <p:transition advTm="497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StopAudio" delay="0">
                      <p:tgtEl>
                        <p:sldTgt/>
                      </p:tgtEl>
                    </p:cond>
                  </p:endCondLst>
                </p:cTn>
                <p:tgtEl>
                  <p:spTgt spid="7"/>
                </p:tgtEl>
              </p:cMediaNode>
            </p:audio>
          </p:childTnLst>
        </p:cTn>
      </p:par>
    </p:tnLst>
  </p:timing>
  <p:extLst>
    <p:ext uri="{E180D4A7-C9FB-4DFB-919C-405C955672EB}">
      <p14:showEvtLst xmlns:p14="http://schemas.microsoft.com/office/powerpoint/2010/main">
        <p14:playEvt time="0" objId="7"/>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648C72F-A600-4452-8ADE-B385559FB25C}"/>
              </a:ext>
            </a:extLst>
          </p:cNvPr>
          <p:cNvSpPr>
            <a:spLocks noGrp="1"/>
          </p:cNvSpPr>
          <p:nvPr>
            <p:ph type="title"/>
          </p:nvPr>
        </p:nvSpPr>
        <p:spPr>
          <a:xfrm>
            <a:off x="809998" y="764704"/>
            <a:ext cx="7524003" cy="970450"/>
          </a:xfrm>
        </p:spPr>
        <p:txBody>
          <a:bodyPr/>
          <a:lstStyle/>
          <a:p>
            <a:r>
              <a:rPr lang="ru-RU" sz="2400" dirty="0"/>
              <a:t>ТОС «Оптимист»</a:t>
            </a:r>
            <a:br>
              <a:rPr lang="ru-RU" sz="2400" dirty="0"/>
            </a:br>
            <a:r>
              <a:rPr lang="ru-RU" sz="2400" dirty="0"/>
              <a:t>Проект «Детский городок»</a:t>
            </a:r>
            <a:br>
              <a:rPr lang="ru-RU" sz="2400" dirty="0"/>
            </a:br>
            <a:r>
              <a:rPr lang="ru-RU" sz="2400" dirty="0"/>
              <a:t>Сумма 99 310 руб.</a:t>
            </a:r>
          </a:p>
        </p:txBody>
      </p:sp>
      <p:pic>
        <p:nvPicPr>
          <p:cNvPr id="4" name="Рисунок 3" descr="Изображение выглядит как дерево, внешний, земля, человек&#10;&#10;Автоматически созданное описание">
            <a:extLst>
              <a:ext uri="{FF2B5EF4-FFF2-40B4-BE49-F238E27FC236}">
                <a16:creationId xmlns:a16="http://schemas.microsoft.com/office/drawing/2014/main" id="{48C5E46F-3F2F-4A27-A55F-2B12FCF3D91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2447405"/>
            <a:ext cx="4411982" cy="2481740"/>
          </a:xfrm>
          <a:prstGeom prst="rect">
            <a:avLst/>
          </a:prstGeom>
        </p:spPr>
      </p:pic>
      <p:pic>
        <p:nvPicPr>
          <p:cNvPr id="6" name="Рисунок 5" descr="Изображение выглядит как внешний, человек, земля&#10;&#10;Автоматически созданное описание">
            <a:extLst>
              <a:ext uri="{FF2B5EF4-FFF2-40B4-BE49-F238E27FC236}">
                <a16:creationId xmlns:a16="http://schemas.microsoft.com/office/drawing/2014/main" id="{FA8E4BD4-4F1A-49FD-95A4-F00C797034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3980988"/>
            <a:ext cx="4059943" cy="2283718"/>
          </a:xfrm>
          <a:prstGeom prst="rect">
            <a:avLst/>
          </a:prstGeom>
        </p:spPr>
      </p:pic>
    </p:spTree>
    <p:extLst>
      <p:ext uri="{BB962C8B-B14F-4D97-AF65-F5344CB8AC3E}">
        <p14:creationId xmlns:p14="http://schemas.microsoft.com/office/powerpoint/2010/main" val="18345462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CC7098-8616-458B-B398-0DF4204A2668}"/>
              </a:ext>
            </a:extLst>
          </p:cNvPr>
          <p:cNvSpPr>
            <a:spLocks noGrp="1"/>
          </p:cNvSpPr>
          <p:nvPr>
            <p:ph type="title"/>
          </p:nvPr>
        </p:nvSpPr>
        <p:spPr>
          <a:xfrm>
            <a:off x="395537" y="447188"/>
            <a:ext cx="8208912" cy="1325628"/>
          </a:xfrm>
        </p:spPr>
        <p:txBody>
          <a:bodyPr/>
          <a:lstStyle/>
          <a:p>
            <a:r>
              <a:rPr lang="ru-RU" sz="2400" dirty="0">
                <a:solidFill>
                  <a:schemeClr val="tx1"/>
                </a:solidFill>
              </a:rPr>
              <a:t>ТОС «Социальное партнерство»</a:t>
            </a:r>
            <a:br>
              <a:rPr lang="ru-RU" sz="2400" dirty="0">
                <a:solidFill>
                  <a:schemeClr val="tx1"/>
                </a:solidFill>
              </a:rPr>
            </a:br>
            <a:r>
              <a:rPr lang="ru-RU" sz="2400" dirty="0">
                <a:solidFill>
                  <a:schemeClr val="tx1"/>
                </a:solidFill>
              </a:rPr>
              <a:t>Проект </a:t>
            </a:r>
            <a:r>
              <a:rPr lang="ru-RU" sz="2400" b="1" dirty="0">
                <a:solidFill>
                  <a:schemeClr val="tx1"/>
                </a:solidFill>
                <a:effectLst/>
                <a:ea typeface="Times New Roman" panose="02020603050405020304" pitchFamily="18" charset="0"/>
              </a:rPr>
              <a:t>«Спорту все возрасты покорны»</a:t>
            </a:r>
            <a:br>
              <a:rPr lang="ru-RU" sz="2400" b="1" dirty="0">
                <a:solidFill>
                  <a:schemeClr val="tx1"/>
                </a:solidFill>
                <a:effectLst/>
                <a:ea typeface="Times New Roman" panose="02020603050405020304" pitchFamily="18" charset="0"/>
              </a:rPr>
            </a:br>
            <a:r>
              <a:rPr lang="ru-RU" sz="2400" b="1" dirty="0">
                <a:solidFill>
                  <a:schemeClr val="tx1"/>
                </a:solidFill>
                <a:effectLst/>
                <a:ea typeface="Times New Roman" panose="02020603050405020304" pitchFamily="18" charset="0"/>
              </a:rPr>
              <a:t> Сумма 100 000 руб.</a:t>
            </a:r>
            <a:endParaRPr lang="ru-RU" sz="2400" dirty="0">
              <a:solidFill>
                <a:schemeClr val="tx1"/>
              </a:solidFill>
            </a:endParaRPr>
          </a:p>
        </p:txBody>
      </p:sp>
      <p:pic>
        <p:nvPicPr>
          <p:cNvPr id="6" name="Рисунок 5" descr="Изображение выглядит как млекопитающее&#10;&#10;Автоматически созданное описание">
            <a:extLst>
              <a:ext uri="{FF2B5EF4-FFF2-40B4-BE49-F238E27FC236}">
                <a16:creationId xmlns:a16="http://schemas.microsoft.com/office/drawing/2014/main" id="{FE9A6365-19B1-4427-83FE-AC37EABA926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55976" y="2692451"/>
            <a:ext cx="4057103" cy="2703679"/>
          </a:xfrm>
          <a:prstGeom prst="rect">
            <a:avLst/>
          </a:prstGeom>
        </p:spPr>
      </p:pic>
      <p:pic>
        <p:nvPicPr>
          <p:cNvPr id="8" name="Рисунок 7" descr="Изображение выглядит как небо, внешний, земля, день&#10;&#10;Автоматически созданное описание">
            <a:extLst>
              <a:ext uri="{FF2B5EF4-FFF2-40B4-BE49-F238E27FC236}">
                <a16:creationId xmlns:a16="http://schemas.microsoft.com/office/drawing/2014/main" id="{84745410-725D-4250-A626-F289C3960E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162" y="2692451"/>
            <a:ext cx="3524256" cy="2643192"/>
          </a:xfrm>
          <a:prstGeom prst="rect">
            <a:avLst/>
          </a:prstGeom>
        </p:spPr>
      </p:pic>
    </p:spTree>
    <p:extLst>
      <p:ext uri="{BB962C8B-B14F-4D97-AF65-F5344CB8AC3E}">
        <p14:creationId xmlns:p14="http://schemas.microsoft.com/office/powerpoint/2010/main" val="934530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3878F00B-66A6-4A8B-A220-B819E30A9198}"/>
              </a:ext>
            </a:extLst>
          </p:cNvPr>
          <p:cNvSpPr>
            <a:spLocks noGrp="1"/>
          </p:cNvSpPr>
          <p:nvPr>
            <p:ph type="title"/>
          </p:nvPr>
        </p:nvSpPr>
        <p:spPr>
          <a:xfrm>
            <a:off x="539552" y="1628800"/>
            <a:ext cx="8280920" cy="4248472"/>
          </a:xfrm>
        </p:spPr>
        <p:txBody>
          <a:bodyPr/>
          <a:lstStyle/>
          <a:p>
            <a:r>
              <a:rPr lang="ru-RU" dirty="0"/>
              <a:t>В рамках программы «Активная позиция – благо для общества» проведен конкурс</a:t>
            </a:r>
            <a:br>
              <a:rPr lang="ru-RU" dirty="0"/>
            </a:br>
            <a:r>
              <a:rPr lang="ru-RU" dirty="0"/>
              <a:t> «Со мной регион успешнее»</a:t>
            </a:r>
            <a:br>
              <a:rPr lang="ru-RU" dirty="0"/>
            </a:br>
            <a:br>
              <a:rPr lang="ru-RU" dirty="0"/>
            </a:br>
            <a:endParaRPr lang="ru-RU" dirty="0"/>
          </a:p>
        </p:txBody>
      </p:sp>
    </p:spTree>
    <p:extLst>
      <p:ext uri="{BB962C8B-B14F-4D97-AF65-F5344CB8AC3E}">
        <p14:creationId xmlns:p14="http://schemas.microsoft.com/office/powerpoint/2010/main" val="2418268707"/>
      </p:ext>
    </p:extLst>
  </p:cSld>
  <p:clrMapOvr>
    <a:masterClrMapping/>
  </p:clrMapOvr>
  <mc:AlternateContent xmlns:mc="http://schemas.openxmlformats.org/markup-compatibility/2006" xmlns:p14="http://schemas.microsoft.com/office/powerpoint/2010/main">
    <mc:Choice Requires="p14">
      <p:transition spd="slow" p14:dur="2000" advTm="5262"/>
    </mc:Choice>
    <mc:Fallback xmlns="">
      <p:transition spd="slow" advTm="5262"/>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5">
            <a:extLst>
              <a:ext uri="{FF2B5EF4-FFF2-40B4-BE49-F238E27FC236}">
                <a16:creationId xmlns:a16="http://schemas.microsoft.com/office/drawing/2014/main" id="{D0F66A86-41C8-4DFB-92B3-E76761BC67D1}"/>
              </a:ext>
            </a:extLst>
          </p:cNvPr>
          <p:cNvSpPr>
            <a:spLocks noGrp="1"/>
          </p:cNvSpPr>
          <p:nvPr>
            <p:ph sz="half" idx="2"/>
          </p:nvPr>
        </p:nvSpPr>
        <p:spPr>
          <a:xfrm>
            <a:off x="539552" y="260648"/>
            <a:ext cx="8208912" cy="5600403"/>
          </a:xfrm>
        </p:spPr>
        <p:txBody>
          <a:bodyPr>
            <a:normAutofit fontScale="55000" lnSpcReduction="20000"/>
          </a:bodyPr>
          <a:lstStyle/>
          <a:p>
            <a:pPr algn="ctr"/>
            <a:r>
              <a:rPr lang="ru-RU" sz="6600" b="1" dirty="0">
                <a:solidFill>
                  <a:srgbClr val="92D050"/>
                </a:solidFill>
              </a:rPr>
              <a:t>размер гранта 500 тысяч рублей</a:t>
            </a:r>
          </a:p>
          <a:p>
            <a:endParaRPr lang="ru-RU" sz="3600" dirty="0"/>
          </a:p>
          <a:p>
            <a:r>
              <a:rPr lang="ru-RU" sz="3600" dirty="0"/>
              <a:t>Подано 32 заявки на общую сумму 1 783046,5 рублей,</a:t>
            </a:r>
          </a:p>
          <a:p>
            <a:r>
              <a:rPr lang="ru-RU" sz="3600" dirty="0"/>
              <a:t>Запрашиваемая сумма составила 1 373811 рублей</a:t>
            </a:r>
          </a:p>
          <a:p>
            <a:endParaRPr lang="ru-RU" sz="3600" dirty="0"/>
          </a:p>
          <a:p>
            <a:r>
              <a:rPr lang="ru-RU" sz="3600" dirty="0"/>
              <a:t>Определено 12 победителей</a:t>
            </a:r>
          </a:p>
          <a:p>
            <a:endParaRPr lang="ru-RU" sz="3600" dirty="0"/>
          </a:p>
          <a:p>
            <a:r>
              <a:rPr lang="ru-RU" sz="3600" dirty="0"/>
              <a:t>Максимальный размер гранта на реализацию социально-значимого проекта 50 000 рублей</a:t>
            </a:r>
          </a:p>
          <a:p>
            <a:endParaRPr lang="ru-RU" sz="3600" dirty="0"/>
          </a:p>
          <a:p>
            <a:r>
              <a:rPr lang="ru-RU" sz="3600" dirty="0"/>
              <a:t>Все проекты реализованы</a:t>
            </a:r>
          </a:p>
          <a:p>
            <a:endParaRPr lang="ru-RU" dirty="0"/>
          </a:p>
        </p:txBody>
      </p:sp>
      <p:sp>
        <p:nvSpPr>
          <p:cNvPr id="8" name="Заголовок 7">
            <a:extLst>
              <a:ext uri="{FF2B5EF4-FFF2-40B4-BE49-F238E27FC236}">
                <a16:creationId xmlns:a16="http://schemas.microsoft.com/office/drawing/2014/main" id="{E3A1FAF3-6CD6-4EF8-B7FC-6F5945A3857C}"/>
              </a:ext>
            </a:extLst>
          </p:cNvPr>
          <p:cNvSpPr>
            <a:spLocks noGrp="1"/>
          </p:cNvSpPr>
          <p:nvPr>
            <p:ph type="title"/>
          </p:nvPr>
        </p:nvSpPr>
        <p:spPr/>
        <p:txBody>
          <a:bodyPr/>
          <a:lstStyle/>
          <a:p>
            <a:br>
              <a:rPr lang="ru-RU" dirty="0"/>
            </a:br>
            <a:br>
              <a:rPr lang="ru-RU" dirty="0"/>
            </a:br>
            <a:endParaRPr lang="ru-RU" dirty="0"/>
          </a:p>
        </p:txBody>
      </p:sp>
    </p:spTree>
    <p:extLst>
      <p:ext uri="{BB962C8B-B14F-4D97-AF65-F5344CB8AC3E}">
        <p14:creationId xmlns:p14="http://schemas.microsoft.com/office/powerpoint/2010/main" val="2219951221"/>
      </p:ext>
    </p:extLst>
  </p:cSld>
  <p:clrMapOvr>
    <a:masterClrMapping/>
  </p:clrMapOvr>
  <mc:AlternateContent xmlns:mc="http://schemas.openxmlformats.org/markup-compatibility/2006" xmlns:p14="http://schemas.microsoft.com/office/powerpoint/2010/main">
    <mc:Choice Requires="p14">
      <p:transition spd="slow" p14:dur="2000" advTm="5784"/>
    </mc:Choice>
    <mc:Fallback xmlns="">
      <p:transition spd="slow" advTm="5784"/>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96752"/>
            <a:ext cx="7524003" cy="970450"/>
          </a:xfrm>
        </p:spPr>
        <p:txBody>
          <a:bodyPr anchor="b">
            <a:normAutofit fontScale="90000"/>
          </a:bodyPr>
          <a:lstStyle/>
          <a:p>
            <a:pPr lvl="0">
              <a:lnSpc>
                <a:spcPct val="106000"/>
              </a:lnSpc>
              <a:spcAft>
                <a:spcPts val="800"/>
              </a:spcAft>
            </a:pPr>
            <a:r>
              <a:rPr lang="ru-RU" sz="27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«Чтобы память не угасла» руководитель проекта Кузьминых Наталья Михайловна.</a:t>
            </a: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  </a:t>
            </a:r>
            <a:br>
              <a:rPr lang="ru-RU" sz="1800" dirty="0">
                <a:effectLst/>
                <a:latin typeface="Times New Roman" panose="02020603050405020304" pitchFamily="18" charset="0"/>
                <a:ea typeface="Calibri" panose="020F0502020204030204" pitchFamily="34" charset="0"/>
                <a:cs typeface="Times New Roman" panose="02020603050405020304" pitchFamily="18" charset="0"/>
              </a:rPr>
            </a:b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50 000 рублей.</a:t>
            </a:r>
            <a:br>
              <a:rPr lang="ru-RU" sz="1800" dirty="0">
                <a:effectLst/>
                <a:latin typeface="Calibri" panose="020F0502020204030204" pitchFamily="34" charset="0"/>
                <a:ea typeface="Calibri" panose="020F0502020204030204" pitchFamily="34" charset="0"/>
                <a:cs typeface="Times New Roman" panose="02020603050405020304" pitchFamily="18" charset="0"/>
              </a:rPr>
            </a:br>
            <a:r>
              <a:rPr lang="ru-RU" sz="1800" dirty="0">
                <a:effectLst/>
                <a:latin typeface="Times New Roman" panose="02020603050405020304" pitchFamily="18" charset="0"/>
                <a:ea typeface="Calibri" panose="020F0502020204030204" pitchFamily="34" charset="0"/>
                <a:cs typeface="Times New Roman" panose="02020603050405020304" pitchFamily="18" charset="0"/>
              </a:rPr>
              <a:t>Издана книга о 50-летней деятельности ветеранского движения Колыванского района.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id="{40DF9F7B-E729-49A2-BFA5-D68ADD265F0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9552" y="2636912"/>
            <a:ext cx="4138438" cy="3140968"/>
          </a:xfrm>
          <a:prstGeom prst="rect">
            <a:avLst/>
          </a:prstGeom>
        </p:spPr>
      </p:pic>
      <p:pic>
        <p:nvPicPr>
          <p:cNvPr id="17" name="Рисунок 16">
            <a:extLst>
              <a:ext uri="{FF2B5EF4-FFF2-40B4-BE49-F238E27FC236}">
                <a16:creationId xmlns:a16="http://schemas.microsoft.com/office/drawing/2014/main" id="{966B2A3E-8D52-4153-ABD5-101FE09258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5885" y="2348880"/>
            <a:ext cx="2808312" cy="4212467"/>
          </a:xfrm>
          <a:prstGeom prst="rect">
            <a:avLst/>
          </a:prstGeom>
        </p:spPr>
      </p:pic>
    </p:spTree>
    <p:extLst>
      <p:ext uri="{BB962C8B-B14F-4D97-AF65-F5344CB8AC3E}">
        <p14:creationId xmlns:p14="http://schemas.microsoft.com/office/powerpoint/2010/main" val="1481481274"/>
      </p:ext>
    </p:extLst>
  </p:cSld>
  <p:clrMapOvr>
    <a:masterClrMapping/>
  </p:clrMapOvr>
  <mc:AlternateContent xmlns:mc="http://schemas.openxmlformats.org/markup-compatibility/2006" xmlns:p14="http://schemas.microsoft.com/office/powerpoint/2010/main">
    <mc:Choice Requires="p14">
      <p:transition spd="slow" p14:dur="2000" advTm="4446"/>
    </mc:Choice>
    <mc:Fallback xmlns="">
      <p:transition spd="slow" advTm="4446"/>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28800"/>
            <a:ext cx="8229600" cy="1143000"/>
          </a:xfrm>
        </p:spPr>
        <p:txBody>
          <a:bodyPr>
            <a:normAutofit fontScale="90000"/>
          </a:bodyPr>
          <a:lstStyle/>
          <a:p>
            <a:pPr lvl="0">
              <a:lnSpc>
                <a:spcPct val="106000"/>
              </a:lnSpc>
            </a:pPr>
            <a:r>
              <a:rPr lang="ru-RU" sz="27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«Проведение серии игр в игровом клубе «Твой ход» для учащихся в рамках Всероссийского проекта «Игротека»» руководитель проекта Зацепина Анна Александровна.</a:t>
            </a:r>
            <a:br>
              <a:rPr lang="ru-RU" sz="2200" dirty="0">
                <a:effectLst/>
                <a:latin typeface="Calibri" panose="020F0502020204030204" pitchFamily="34" charset="0"/>
                <a:ea typeface="Calibri" panose="020F0502020204030204" pitchFamily="34" charset="0"/>
                <a:cs typeface="Times New Roman" panose="02020603050405020304" pitchFamily="18" charset="0"/>
              </a:rPr>
            </a:br>
            <a:r>
              <a:rPr lang="ru-RU" sz="22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38 000 рублей.</a:t>
            </a:r>
            <a:br>
              <a:rPr lang="ru-RU" sz="2200" dirty="0">
                <a:effectLst/>
                <a:latin typeface="Calibri" panose="020F0502020204030204" pitchFamily="34" charset="0"/>
                <a:ea typeface="Calibri" panose="020F0502020204030204" pitchFamily="34" charset="0"/>
                <a:cs typeface="Times New Roman" panose="02020603050405020304" pitchFamily="18" charset="0"/>
              </a:rPr>
            </a:br>
            <a:r>
              <a:rPr lang="ru-RU" sz="2200" dirty="0">
                <a:effectLst/>
                <a:latin typeface="Times New Roman" panose="02020603050405020304" pitchFamily="18" charset="0"/>
                <a:ea typeface="Calibri" panose="020F0502020204030204" pitchFamily="34" charset="0"/>
                <a:cs typeface="Times New Roman" panose="02020603050405020304" pitchFamily="18" charset="0"/>
              </a:rPr>
              <a:t>Приобретены интеллектуальные настольные игры для активного отдыха учащихся.</a:t>
            </a:r>
            <a:endParaRPr lang="ru-RU" sz="22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9" name="Рисунок 8">
            <a:extLst>
              <a:ext uri="{FF2B5EF4-FFF2-40B4-BE49-F238E27FC236}">
                <a16:creationId xmlns:a16="http://schemas.microsoft.com/office/drawing/2014/main" id="{A5C5120E-F919-493A-A4F6-F4ACA59CC0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7" y="3068960"/>
            <a:ext cx="3803915" cy="2852936"/>
          </a:xfrm>
          <a:prstGeom prst="rect">
            <a:avLst/>
          </a:prstGeom>
        </p:spPr>
      </p:pic>
      <p:pic>
        <p:nvPicPr>
          <p:cNvPr id="4" name="Рисунок 3">
            <a:extLst>
              <a:ext uri="{FF2B5EF4-FFF2-40B4-BE49-F238E27FC236}">
                <a16:creationId xmlns:a16="http://schemas.microsoft.com/office/drawing/2014/main" id="{3F903C18-BBC1-4191-A499-F116BAB7FB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3133395"/>
            <a:ext cx="3803915" cy="2852936"/>
          </a:xfrm>
          <a:prstGeom prst="rect">
            <a:avLst/>
          </a:prstGeom>
        </p:spPr>
      </p:pic>
    </p:spTree>
    <p:extLst>
      <p:ext uri="{BB962C8B-B14F-4D97-AF65-F5344CB8AC3E}">
        <p14:creationId xmlns:p14="http://schemas.microsoft.com/office/powerpoint/2010/main" val="1811253936"/>
      </p:ext>
    </p:extLst>
  </p:cSld>
  <p:clrMapOvr>
    <a:masterClrMapping/>
  </p:clrMapOvr>
  <mc:AlternateContent xmlns:mc="http://schemas.openxmlformats.org/markup-compatibility/2006" xmlns:p14="http://schemas.microsoft.com/office/powerpoint/2010/main">
    <mc:Choice Requires="p14">
      <p:transition spd="slow" p14:dur="2000" advTm="4395"/>
    </mc:Choice>
    <mc:Fallback xmlns="">
      <p:transition spd="slow" advTm="4395"/>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340768"/>
            <a:ext cx="8229600" cy="852704"/>
          </a:xfrm>
        </p:spPr>
        <p:txBody>
          <a:bodyPr>
            <a:noAutofit/>
          </a:bodyPr>
          <a:lstStyle/>
          <a:p>
            <a:pPr marL="457200">
              <a:lnSpc>
                <a:spcPct val="106000"/>
              </a:lnSpc>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«Наша надежда» руководитель проекта Куликова Светлана Владимировна.</a:t>
            </a:r>
            <a:br>
              <a:rPr lang="ru-RU" sz="24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44 132 рубля.</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Приобретены сценические костюмы для танцевального коллектива «Ладушки».</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id="{6D1B7A57-18F7-448A-A76A-51C74EF3EE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59632" y="2492896"/>
            <a:ext cx="2176666" cy="3861048"/>
          </a:xfrm>
          <a:prstGeom prst="rect">
            <a:avLst/>
          </a:prstGeom>
        </p:spPr>
      </p:pic>
      <p:pic>
        <p:nvPicPr>
          <p:cNvPr id="4" name="Рисунок 3">
            <a:extLst>
              <a:ext uri="{FF2B5EF4-FFF2-40B4-BE49-F238E27FC236}">
                <a16:creationId xmlns:a16="http://schemas.microsoft.com/office/drawing/2014/main" id="{E15CFC1D-2918-4B80-AD33-F1B10420AE1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9159" y="2276872"/>
            <a:ext cx="3221430" cy="4292555"/>
          </a:xfrm>
          <a:prstGeom prst="rect">
            <a:avLst/>
          </a:prstGeom>
        </p:spPr>
      </p:pic>
    </p:spTree>
    <p:extLst>
      <p:ext uri="{BB962C8B-B14F-4D97-AF65-F5344CB8AC3E}">
        <p14:creationId xmlns:p14="http://schemas.microsoft.com/office/powerpoint/2010/main" val="1816028035"/>
      </p:ext>
    </p:extLst>
  </p:cSld>
  <p:clrMapOvr>
    <a:masterClrMapping/>
  </p:clrMapOvr>
  <mc:AlternateContent xmlns:mc="http://schemas.openxmlformats.org/markup-compatibility/2006" xmlns:p14="http://schemas.microsoft.com/office/powerpoint/2010/main">
    <mc:Choice Requires="p14">
      <p:transition spd="slow" p14:dur="2000" advTm="4969"/>
    </mc:Choice>
    <mc:Fallback xmlns="">
      <p:transition spd="slow" advTm="4969"/>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2022" y="687802"/>
            <a:ext cx="8759957" cy="1861375"/>
          </a:xfrm>
        </p:spPr>
        <p:txBody>
          <a:bodyPr>
            <a:normAutofit fontScale="90000"/>
          </a:bodyPr>
          <a:lstStyle/>
          <a:p>
            <a:pPr>
              <a:lnSpc>
                <a:spcPct val="107000"/>
              </a:lnSpc>
              <a:spcAft>
                <a:spcPts val="800"/>
              </a:spcAft>
            </a:pPr>
            <a:r>
              <a:rPr lang="ru-RU" sz="27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«Руки помощи!» руководитель проекта </a:t>
            </a:r>
            <a:r>
              <a:rPr lang="ru-RU" sz="2700"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Клюковкина</a:t>
            </a:r>
            <a:r>
              <a:rPr lang="ru-RU" sz="27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Наталья Геннадьевна.    </a:t>
            </a:r>
            <a:r>
              <a:rPr lang="ru-RU" sz="22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40 000 рублей</a:t>
            </a:r>
            <a:br>
              <a:rPr lang="ru-RU" sz="2200" dirty="0">
                <a:effectLst/>
                <a:latin typeface="Calibri" panose="020F0502020204030204" pitchFamily="34" charset="0"/>
                <a:ea typeface="Calibri" panose="020F0502020204030204" pitchFamily="34" charset="0"/>
                <a:cs typeface="Times New Roman" panose="02020603050405020304" pitchFamily="18" charset="0"/>
              </a:rPr>
            </a:br>
            <a:r>
              <a:rPr lang="ru-RU" sz="2200" dirty="0">
                <a:effectLst/>
                <a:latin typeface="Times New Roman" panose="02020603050405020304" pitchFamily="18" charset="0"/>
                <a:ea typeface="Calibri" panose="020F0502020204030204" pitchFamily="34" charset="0"/>
                <a:cs typeface="Times New Roman" panose="02020603050405020304" pitchFamily="18" charset="0"/>
              </a:rPr>
              <a:t>Выявлены одинокие и одиноко проживающие пожилые люди, нуждающиеся в помощи на территории д. Б. </a:t>
            </a:r>
            <a:r>
              <a:rPr lang="ru-RU" sz="2200" dirty="0" err="1">
                <a:effectLst/>
                <a:latin typeface="Times New Roman" panose="02020603050405020304" pitchFamily="18" charset="0"/>
                <a:ea typeface="Calibri" panose="020F0502020204030204" pitchFamily="34" charset="0"/>
                <a:cs typeface="Times New Roman" panose="02020603050405020304" pitchFamily="18" charset="0"/>
              </a:rPr>
              <a:t>Оеш</a:t>
            </a:r>
            <a:r>
              <a:rPr lang="ru-RU" sz="2200" dirty="0">
                <a:effectLst/>
                <a:latin typeface="Times New Roman" panose="02020603050405020304" pitchFamily="18" charset="0"/>
                <a:ea typeface="Calibri" panose="020F0502020204030204" pitchFamily="34" charset="0"/>
                <a:cs typeface="Times New Roman" panose="02020603050405020304" pitchFamily="18" charset="0"/>
              </a:rPr>
              <a:t>. Им оказана помощь в уборке помещений.</a:t>
            </a:r>
            <a:br>
              <a:rPr lang="ru-RU" sz="2200" dirty="0">
                <a:effectLst/>
                <a:latin typeface="Calibri" panose="020F0502020204030204" pitchFamily="34" charset="0"/>
                <a:ea typeface="Calibri" panose="020F0502020204030204" pitchFamily="34" charset="0"/>
                <a:cs typeface="Times New Roman" panose="02020603050405020304" pitchFamily="18" charset="0"/>
              </a:rPr>
            </a:br>
            <a:endParaRPr lang="ru-RU" sz="2200" dirty="0"/>
          </a:p>
        </p:txBody>
      </p:sp>
      <p:pic>
        <p:nvPicPr>
          <p:cNvPr id="5" name="Рисунок 4">
            <a:extLst>
              <a:ext uri="{FF2B5EF4-FFF2-40B4-BE49-F238E27FC236}">
                <a16:creationId xmlns:a16="http://schemas.microsoft.com/office/drawing/2014/main" id="{28C8C02C-763F-476E-90CA-73935B68F03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3906" y="2453166"/>
            <a:ext cx="2859782" cy="3813043"/>
          </a:xfrm>
          <a:prstGeom prst="rect">
            <a:avLst/>
          </a:prstGeom>
        </p:spPr>
      </p:pic>
      <p:pic>
        <p:nvPicPr>
          <p:cNvPr id="8" name="Рисунок 7">
            <a:extLst>
              <a:ext uri="{FF2B5EF4-FFF2-40B4-BE49-F238E27FC236}">
                <a16:creationId xmlns:a16="http://schemas.microsoft.com/office/drawing/2014/main" id="{39EC1768-EEC8-421B-8390-BE88E33C85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95936" y="2453166"/>
            <a:ext cx="4956043" cy="3717032"/>
          </a:xfrm>
          <a:prstGeom prst="rect">
            <a:avLst/>
          </a:prstGeom>
        </p:spPr>
      </p:pic>
    </p:spTree>
    <p:extLst>
      <p:ext uri="{BB962C8B-B14F-4D97-AF65-F5344CB8AC3E}">
        <p14:creationId xmlns:p14="http://schemas.microsoft.com/office/powerpoint/2010/main" val="3844555544"/>
      </p:ext>
    </p:extLst>
  </p:cSld>
  <p:clrMapOvr>
    <a:masterClrMapping/>
  </p:clrMapOvr>
  <mc:AlternateContent xmlns:mc="http://schemas.openxmlformats.org/markup-compatibility/2006" xmlns:p14="http://schemas.microsoft.com/office/powerpoint/2010/main">
    <mc:Choice Requires="p14">
      <p:transition spd="slow" p14:dur="2000" advTm="4497"/>
    </mc:Choice>
    <mc:Fallback xmlns="">
      <p:transition spd="slow" advTm="4497"/>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24744"/>
            <a:ext cx="8712968" cy="1080120"/>
          </a:xfrm>
        </p:spPr>
        <p:txBody>
          <a:bodyPr>
            <a:noAutofit/>
          </a:bodyPr>
          <a:lstStyle/>
          <a:p>
            <a:pPr>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«Археологическое наследие родной земли» руководитель проекта </a:t>
            </a:r>
            <a:r>
              <a:rPr lang="ru-RU" sz="2400"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Дейнес</a:t>
            </a: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Лариса Александровна.</a:t>
            </a:r>
            <a:br>
              <a:rPr lang="ru-RU" sz="24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50 000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Изготовлены макет и карта археологических памятников расположенных на территории Колыванского района.</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id="{442B0EDE-AE63-438B-A29F-73D68A1FBAB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9592" y="2636912"/>
            <a:ext cx="2715766" cy="3621021"/>
          </a:xfrm>
          <a:prstGeom prst="rect">
            <a:avLst/>
          </a:prstGeom>
        </p:spPr>
      </p:pic>
      <p:pic>
        <p:nvPicPr>
          <p:cNvPr id="6" name="Рисунок 5">
            <a:extLst>
              <a:ext uri="{FF2B5EF4-FFF2-40B4-BE49-F238E27FC236}">
                <a16:creationId xmlns:a16="http://schemas.microsoft.com/office/drawing/2014/main" id="{B26F0602-02AE-4258-A4CD-7236056724B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1920" y="3068960"/>
            <a:ext cx="4884509" cy="2906816"/>
          </a:xfrm>
          <a:prstGeom prst="rect">
            <a:avLst/>
          </a:prstGeom>
          <a:noFill/>
          <a:ln>
            <a:noFill/>
          </a:ln>
        </p:spPr>
      </p:pic>
    </p:spTree>
    <p:extLst>
      <p:ext uri="{BB962C8B-B14F-4D97-AF65-F5344CB8AC3E}">
        <p14:creationId xmlns:p14="http://schemas.microsoft.com/office/powerpoint/2010/main" val="586629256"/>
      </p:ext>
    </p:extLst>
  </p:cSld>
  <p:clrMapOvr>
    <a:masterClrMapping/>
  </p:clrMapOvr>
  <mc:AlternateContent xmlns:mc="http://schemas.openxmlformats.org/markup-compatibility/2006" xmlns:p14="http://schemas.microsoft.com/office/powerpoint/2010/main">
    <mc:Choice Requires="p14">
      <p:transition spd="slow" p14:dur="2000" advTm="4485"/>
    </mc:Choice>
    <mc:Fallback xmlns="">
      <p:transition spd="slow" advTm="4485"/>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6582" y="1196752"/>
            <a:ext cx="8964488" cy="1228714"/>
          </a:xfrm>
        </p:spPr>
        <p:txBody>
          <a:bodyPr>
            <a:noAutofit/>
          </a:bodyPr>
          <a:lstStyle/>
          <a:p>
            <a:pPr marL="180340">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«Спортивно-игровой комплекс «</a:t>
            </a:r>
            <a:r>
              <a:rPr lang="ru-RU" sz="2400"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Амбинец</a:t>
            </a: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руководитель проекта Романова Александра Евгеньевна.</a:t>
            </a:r>
            <a:br>
              <a:rPr lang="ru-RU" sz="24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46 750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Приобретен и установлен спортивно-игровой комплекс в д. </a:t>
            </a:r>
            <a:r>
              <a:rPr lang="ru-RU" sz="2000" dirty="0" err="1">
                <a:effectLst/>
                <a:latin typeface="Times New Roman" panose="02020603050405020304" pitchFamily="18" charset="0"/>
                <a:ea typeface="Calibri" panose="020F0502020204030204" pitchFamily="34" charset="0"/>
                <a:cs typeface="Times New Roman" panose="02020603050405020304" pitchFamily="18" charset="0"/>
              </a:rPr>
              <a:t>Амбы</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 на территории школы, где дети и взрослые не только проводят досуг, но и сдают нормы ГТО.</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Рисунок 6">
            <a:extLst>
              <a:ext uri="{FF2B5EF4-FFF2-40B4-BE49-F238E27FC236}">
                <a16:creationId xmlns:a16="http://schemas.microsoft.com/office/drawing/2014/main" id="{A9FCE1DC-C29E-4283-A029-B4CBD69706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5616" y="2722613"/>
            <a:ext cx="3003798" cy="4005064"/>
          </a:xfrm>
          <a:prstGeom prst="rect">
            <a:avLst/>
          </a:prstGeom>
        </p:spPr>
      </p:pic>
      <p:pic>
        <p:nvPicPr>
          <p:cNvPr id="9" name="Рисунок 8">
            <a:extLst>
              <a:ext uri="{FF2B5EF4-FFF2-40B4-BE49-F238E27FC236}">
                <a16:creationId xmlns:a16="http://schemas.microsoft.com/office/drawing/2014/main" id="{0144C64B-4140-4B01-81BB-9E8D1618C57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1" y="2708087"/>
            <a:ext cx="2304256" cy="4096455"/>
          </a:xfrm>
          <a:prstGeom prst="rect">
            <a:avLst/>
          </a:prstGeom>
        </p:spPr>
      </p:pic>
    </p:spTree>
    <p:extLst>
      <p:ext uri="{BB962C8B-B14F-4D97-AF65-F5344CB8AC3E}">
        <p14:creationId xmlns:p14="http://schemas.microsoft.com/office/powerpoint/2010/main" val="639163197"/>
      </p:ext>
    </p:extLst>
  </p:cSld>
  <p:clrMapOvr>
    <a:masterClrMapping/>
  </p:clrMapOvr>
  <mc:AlternateContent xmlns:mc="http://schemas.openxmlformats.org/markup-compatibility/2006" xmlns:p14="http://schemas.microsoft.com/office/powerpoint/2010/main">
    <mc:Choice Requires="p14">
      <p:transition spd="slow" p14:dur="2000" advTm="5190"/>
    </mc:Choice>
    <mc:Fallback xmlns="">
      <p:transition spd="slow" advTm="519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5" name="Freeform 6">
            <a:extLst>
              <a:ext uri="{FF2B5EF4-FFF2-40B4-BE49-F238E27FC236}">
                <a16:creationId xmlns:a16="http://schemas.microsoft.com/office/drawing/2014/main" id="{8775F366-526C-4C42-8931-696FFE8AA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 xmlns:a14="http://schemas.microsoft.com/office/drawing/2010/main" xmlns:a16="http://schemas.microsoft.com/office/drawing/2014/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6" name="Rectangle 9">
            <a:extLst>
              <a:ext uri="{FF2B5EF4-FFF2-40B4-BE49-F238E27FC236}">
                <a16:creationId xmlns:a16="http://schemas.microsoft.com/office/drawing/2014/main" id="{12839A1C-34CB-4C3C-8531-CA67525FDE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p:cNvSpPr>
            <a:spLocks noGrp="1"/>
          </p:cNvSpPr>
          <p:nvPr>
            <p:ph type="title"/>
          </p:nvPr>
        </p:nvSpPr>
        <p:spPr>
          <a:xfrm>
            <a:off x="4167414" y="1052736"/>
            <a:ext cx="4869081" cy="4772347"/>
          </a:xfrm>
          <a:effectLst/>
        </p:spPr>
        <p:txBody>
          <a:bodyPr vert="horz" lIns="91440" tIns="45720" rIns="91440" bIns="45720" rtlCol="0" anchor="ctr">
            <a:noAutofit/>
          </a:bodyPr>
          <a:lstStyle/>
          <a:p>
            <a:pPr indent="457200" algn="l">
              <a:lnSpc>
                <a:spcPct val="107000"/>
              </a:lnSpc>
              <a:spcAft>
                <a:spcPts val="800"/>
              </a:spcAft>
            </a:pPr>
            <a:r>
              <a:rPr lang="en-US" sz="3600" i="1" dirty="0">
                <a:cs typeface="+mj-cs"/>
              </a:rPr>
              <a:t>В 2021 </a:t>
            </a:r>
            <a:r>
              <a:rPr lang="en-US" sz="3600" i="1" dirty="0" err="1">
                <a:cs typeface="+mj-cs"/>
              </a:rPr>
              <a:t>году</a:t>
            </a:r>
            <a:r>
              <a:rPr lang="en-US" sz="3600" i="1" dirty="0">
                <a:cs typeface="+mj-cs"/>
              </a:rPr>
              <a:t> </a:t>
            </a:r>
            <a:br>
              <a:rPr lang="ru-RU" sz="3600" i="1" dirty="0">
                <a:cs typeface="+mj-cs"/>
              </a:rPr>
            </a:br>
            <a:r>
              <a:rPr lang="en-US" sz="3600" i="1" dirty="0">
                <a:cs typeface="+mj-cs"/>
              </a:rPr>
              <a:t>МОО «РЦОИ» </a:t>
            </a:r>
            <a:r>
              <a:rPr lang="en-US" sz="3600" i="1" dirty="0" err="1">
                <a:cs typeface="+mj-cs"/>
              </a:rPr>
              <a:t>Колыванского</a:t>
            </a:r>
            <a:r>
              <a:rPr lang="en-US" sz="3600" i="1" dirty="0">
                <a:cs typeface="+mj-cs"/>
              </a:rPr>
              <a:t> </a:t>
            </a:r>
            <a:r>
              <a:rPr lang="en-US" sz="3600" i="1" dirty="0" err="1">
                <a:cs typeface="+mj-cs"/>
              </a:rPr>
              <a:t>района</a:t>
            </a:r>
            <a:r>
              <a:rPr lang="en-US" sz="3600" i="1" dirty="0">
                <a:cs typeface="+mj-cs"/>
              </a:rPr>
              <a:t> </a:t>
            </a:r>
            <a:r>
              <a:rPr lang="ru-RU" sz="3600" i="1" dirty="0">
                <a:cs typeface="+mj-cs"/>
              </a:rPr>
              <a:t>получено три гранта на реализацию социально значимых проектов </a:t>
            </a:r>
            <a:r>
              <a:rPr lang="en-US" sz="3600" i="1" dirty="0">
                <a:cs typeface="+mj-cs"/>
              </a:rPr>
              <a:t> </a:t>
            </a:r>
            <a:r>
              <a:rPr lang="en-US" sz="3600" i="1" dirty="0" err="1">
                <a:cs typeface="+mj-cs"/>
              </a:rPr>
              <a:t>сумму</a:t>
            </a:r>
            <a:r>
              <a:rPr lang="en-US" sz="3600" i="1" dirty="0">
                <a:cs typeface="+mj-cs"/>
              </a:rPr>
              <a:t> </a:t>
            </a:r>
            <a:r>
              <a:rPr lang="ru-RU" sz="3600" dirty="0">
                <a:effectLst/>
                <a:latin typeface="Times New Roman" panose="02020603050405020304" pitchFamily="18" charset="0"/>
                <a:ea typeface="Calibri" panose="020F0502020204030204" pitchFamily="34" charset="0"/>
              </a:rPr>
              <a:t>1 484 900 </a:t>
            </a:r>
            <a:r>
              <a:rPr lang="en-US" sz="3600" i="1" dirty="0" err="1">
                <a:cs typeface="+mj-cs"/>
              </a:rPr>
              <a:t>рублей</a:t>
            </a:r>
            <a:r>
              <a:rPr lang="en-US" sz="3600" i="1" dirty="0">
                <a:cs typeface="+mj-cs"/>
              </a:rPr>
              <a:t>:</a:t>
            </a:r>
            <a:endParaRPr lang="ru-RU" sz="3600" i="1" dirty="0">
              <a:effectLst/>
              <a:latin typeface="Calibri" panose="020F0502020204030204" pitchFamily="34" charset="0"/>
              <a:ea typeface="Calibri" panose="020F0502020204030204" pitchFamily="34" charset="0"/>
              <a:cs typeface="Times New Roman" panose="02020603050405020304" pitchFamily="18" charset="0"/>
            </a:endParaRPr>
          </a:p>
        </p:txBody>
      </p:sp>
      <p:sp useBgFill="1">
        <p:nvSpPr>
          <p:cNvPr id="7" name="Freeform: Shape 11">
            <a:extLst>
              <a:ext uri="{FF2B5EF4-FFF2-40B4-BE49-F238E27FC236}">
                <a16:creationId xmlns:a16="http://schemas.microsoft.com/office/drawing/2014/main" id="{FAC94EAF-F7F7-4727-AE69-A7036B4A51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16200000">
            <a:off x="-1345293" y="1345293"/>
            <a:ext cx="6858000" cy="4167414"/>
          </a:xfrm>
          <a:custGeom>
            <a:avLst/>
            <a:gdLst>
              <a:gd name="connsiteX0" fmla="*/ 6858000 w 6858000"/>
              <a:gd name="connsiteY0" fmla="*/ 3445704 h 5556552"/>
              <a:gd name="connsiteX1" fmla="*/ 3829242 w 6858000"/>
              <a:gd name="connsiteY1" fmla="*/ 5433322 h 5556552"/>
              <a:gd name="connsiteX2" fmla="*/ 3827369 w 6858000"/>
              <a:gd name="connsiteY2" fmla="*/ 5434867 h 5556552"/>
              <a:gd name="connsiteX3" fmla="*/ 3824583 w 6858000"/>
              <a:gd name="connsiteY3" fmla="*/ 5436378 h 5556552"/>
              <a:gd name="connsiteX4" fmla="*/ 3798693 w 6858000"/>
              <a:gd name="connsiteY4" fmla="*/ 5453370 h 5556552"/>
              <a:gd name="connsiteX5" fmla="*/ 3785011 w 6858000"/>
              <a:gd name="connsiteY5" fmla="*/ 5457858 h 5556552"/>
              <a:gd name="connsiteX6" fmla="*/ 3706339 w 6858000"/>
              <a:gd name="connsiteY6" fmla="*/ 5500559 h 5556552"/>
              <a:gd name="connsiteX7" fmla="*/ 3428998 w 6858000"/>
              <a:gd name="connsiteY7" fmla="*/ 5556552 h 5556552"/>
              <a:gd name="connsiteX8" fmla="*/ 3151658 w 6858000"/>
              <a:gd name="connsiteY8" fmla="*/ 5500559 h 5556552"/>
              <a:gd name="connsiteX9" fmla="*/ 3072996 w 6858000"/>
              <a:gd name="connsiteY9" fmla="*/ 5457863 h 5556552"/>
              <a:gd name="connsiteX10" fmla="*/ 3059298 w 6858000"/>
              <a:gd name="connsiteY10" fmla="*/ 5453370 h 5556552"/>
              <a:gd name="connsiteX11" fmla="*/ 3033383 w 6858000"/>
              <a:gd name="connsiteY11" fmla="*/ 5436362 h 5556552"/>
              <a:gd name="connsiteX12" fmla="*/ 3030627 w 6858000"/>
              <a:gd name="connsiteY12" fmla="*/ 5434867 h 5556552"/>
              <a:gd name="connsiteX13" fmla="*/ 3028775 w 6858000"/>
              <a:gd name="connsiteY13" fmla="*/ 5433338 h 5556552"/>
              <a:gd name="connsiteX14" fmla="*/ 0 w 6858000"/>
              <a:gd name="connsiteY14" fmla="*/ 3445704 h 5556552"/>
              <a:gd name="connsiteX15" fmla="*/ 6858000 w 6858000"/>
              <a:gd name="connsiteY15" fmla="*/ 0 h 5556552"/>
              <a:gd name="connsiteX16" fmla="*/ 6858000 w 6858000"/>
              <a:gd name="connsiteY16" fmla="*/ 349336 h 5556552"/>
              <a:gd name="connsiteX17" fmla="*/ 6858000 w 6858000"/>
              <a:gd name="connsiteY17" fmla="*/ 3445703 h 5556552"/>
              <a:gd name="connsiteX18" fmla="*/ 0 w 6858000"/>
              <a:gd name="connsiteY18" fmla="*/ 3445703 h 5556552"/>
              <a:gd name="connsiteX19" fmla="*/ 0 w 6858000"/>
              <a:gd name="connsiteY19" fmla="*/ 0 h 555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8000" h="5556552">
                <a:moveTo>
                  <a:pt x="6858000" y="3445704"/>
                </a:moveTo>
                <a:lnTo>
                  <a:pt x="3829242" y="5433322"/>
                </a:lnTo>
                <a:lnTo>
                  <a:pt x="3827369" y="5434867"/>
                </a:lnTo>
                <a:lnTo>
                  <a:pt x="3824583" y="5436378"/>
                </a:lnTo>
                <a:lnTo>
                  <a:pt x="3798693" y="5453370"/>
                </a:lnTo>
                <a:lnTo>
                  <a:pt x="3785011" y="5457858"/>
                </a:lnTo>
                <a:lnTo>
                  <a:pt x="3706339" y="5500559"/>
                </a:lnTo>
                <a:cubicBezTo>
                  <a:pt x="3621096" y="5536614"/>
                  <a:pt x="3527375" y="5556552"/>
                  <a:pt x="3428998" y="5556552"/>
                </a:cubicBezTo>
                <a:cubicBezTo>
                  <a:pt x="3330621" y="5556552"/>
                  <a:pt x="3236901" y="5536614"/>
                  <a:pt x="3151658" y="5500559"/>
                </a:cubicBezTo>
                <a:lnTo>
                  <a:pt x="3072996" y="5457863"/>
                </a:lnTo>
                <a:lnTo>
                  <a:pt x="3059298" y="5453370"/>
                </a:lnTo>
                <a:lnTo>
                  <a:pt x="3033383" y="5436362"/>
                </a:lnTo>
                <a:lnTo>
                  <a:pt x="3030627" y="5434867"/>
                </a:lnTo>
                <a:lnTo>
                  <a:pt x="3028775" y="5433338"/>
                </a:lnTo>
                <a:lnTo>
                  <a:pt x="0" y="3445704"/>
                </a:lnTo>
                <a:close/>
                <a:moveTo>
                  <a:pt x="6858000" y="0"/>
                </a:moveTo>
                <a:lnTo>
                  <a:pt x="6858000" y="349336"/>
                </a:lnTo>
                <a:lnTo>
                  <a:pt x="6858000" y="3445703"/>
                </a:lnTo>
                <a:lnTo>
                  <a:pt x="0" y="3445703"/>
                </a:lnTo>
                <a:lnTo>
                  <a:pt x="0" y="0"/>
                </a:lnTo>
                <a:close/>
              </a:path>
            </a:pathLst>
          </a:custGeom>
          <a:ln>
            <a:noFill/>
          </a:ln>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3" name="Объект 2"/>
          <p:cNvSpPr>
            <a:spLocks noGrp="1"/>
          </p:cNvSpPr>
          <p:nvPr>
            <p:ph type="body" idx="1"/>
          </p:nvPr>
        </p:nvSpPr>
        <p:spPr>
          <a:xfrm>
            <a:off x="251521" y="836711"/>
            <a:ext cx="3168351" cy="4988371"/>
          </a:xfrm>
          <a:effectLst/>
        </p:spPr>
        <p:txBody>
          <a:bodyPr vert="horz" lIns="91440" tIns="45720" rIns="91440" bIns="45720" rtlCol="0" anchor="ctr">
            <a:normAutofit/>
          </a:bodyPr>
          <a:lstStyle/>
          <a:p>
            <a:pPr algn="ctr">
              <a:lnSpc>
                <a:spcPct val="90000"/>
              </a:lnSpc>
            </a:pPr>
            <a:r>
              <a:rPr lang="ru-RU" dirty="0"/>
              <a:t>Реализация некоторых программ  позволила нам  </a:t>
            </a:r>
            <a:r>
              <a:rPr lang="en-US" dirty="0" err="1"/>
              <a:t>пополнить</a:t>
            </a:r>
            <a:r>
              <a:rPr lang="en-US" dirty="0"/>
              <a:t> </a:t>
            </a:r>
            <a:r>
              <a:rPr lang="en-US" dirty="0" err="1"/>
              <a:t>материально-техническую</a:t>
            </a:r>
            <a:r>
              <a:rPr lang="en-US" dirty="0"/>
              <a:t> </a:t>
            </a:r>
            <a:r>
              <a:rPr lang="en-US" dirty="0" err="1"/>
              <a:t>базу</a:t>
            </a:r>
            <a:r>
              <a:rPr lang="en-US" dirty="0"/>
              <a:t> </a:t>
            </a:r>
            <a:r>
              <a:rPr lang="en-US" dirty="0" err="1"/>
              <a:t>ресурсного</a:t>
            </a:r>
            <a:r>
              <a:rPr lang="en-US" dirty="0"/>
              <a:t> </a:t>
            </a:r>
            <a:r>
              <a:rPr lang="en-US" dirty="0" err="1"/>
              <a:t>центра</a:t>
            </a:r>
            <a:r>
              <a:rPr lang="en-US" dirty="0"/>
              <a:t>, </a:t>
            </a:r>
            <a:r>
              <a:rPr lang="en-US" dirty="0" err="1"/>
              <a:t>провести</a:t>
            </a:r>
            <a:r>
              <a:rPr lang="en-US" dirty="0"/>
              <a:t> </a:t>
            </a:r>
            <a:r>
              <a:rPr lang="en-US" dirty="0" err="1"/>
              <a:t>конкурс</a:t>
            </a:r>
            <a:r>
              <a:rPr lang="ru-RU" dirty="0"/>
              <a:t>ы</a:t>
            </a:r>
            <a:r>
              <a:rPr lang="en-US" dirty="0"/>
              <a:t> </a:t>
            </a:r>
            <a:r>
              <a:rPr lang="en-US" dirty="0" err="1"/>
              <a:t>социально</a:t>
            </a:r>
            <a:r>
              <a:rPr lang="en-US" dirty="0"/>
              <a:t> </a:t>
            </a:r>
            <a:r>
              <a:rPr lang="en-US" dirty="0" err="1"/>
              <a:t>значимых</a:t>
            </a:r>
            <a:r>
              <a:rPr lang="en-US" dirty="0"/>
              <a:t>  </a:t>
            </a:r>
            <a:r>
              <a:rPr lang="en-US" dirty="0" err="1"/>
              <a:t>проектов</a:t>
            </a:r>
            <a:r>
              <a:rPr lang="en-US" dirty="0"/>
              <a:t> </a:t>
            </a:r>
            <a:r>
              <a:rPr lang="en-US" dirty="0" err="1"/>
              <a:t>на</a:t>
            </a:r>
            <a:r>
              <a:rPr lang="en-US" dirty="0"/>
              <a:t> </a:t>
            </a:r>
            <a:r>
              <a:rPr lang="en-US" dirty="0" err="1"/>
              <a:t>территории</a:t>
            </a:r>
            <a:r>
              <a:rPr lang="en-US" dirty="0"/>
              <a:t> </a:t>
            </a:r>
            <a:r>
              <a:rPr lang="en-US" dirty="0" err="1"/>
              <a:t>района</a:t>
            </a:r>
            <a:r>
              <a:rPr lang="en-US" dirty="0"/>
              <a:t> </a:t>
            </a:r>
            <a:r>
              <a:rPr lang="ru-RU" dirty="0"/>
              <a:t>среди ТОС и</a:t>
            </a:r>
            <a:r>
              <a:rPr lang="en-US" dirty="0"/>
              <a:t> </a:t>
            </a:r>
            <a:r>
              <a:rPr lang="en-US" dirty="0" err="1"/>
              <a:t>инициативных</a:t>
            </a:r>
            <a:r>
              <a:rPr lang="en-US" dirty="0"/>
              <a:t> </a:t>
            </a:r>
            <a:r>
              <a:rPr lang="en-US" dirty="0" err="1"/>
              <a:t>групп</a:t>
            </a:r>
            <a:r>
              <a:rPr lang="en-US" dirty="0"/>
              <a:t>.</a:t>
            </a:r>
            <a:endParaRPr lang="ru-RU" dirty="0"/>
          </a:p>
          <a:p>
            <a:pPr algn="ctr">
              <a:lnSpc>
                <a:spcPct val="90000"/>
              </a:lnSpc>
            </a:pPr>
            <a:r>
              <a:rPr lang="ru-RU" dirty="0"/>
              <a:t>А также идет подготовка к реализации проекта «Школа лидеров», которая позволит нам выявить и активизировать инициативную молодежь Колыванского района</a:t>
            </a:r>
            <a:r>
              <a:rPr lang="ru-RU" sz="1300" dirty="0"/>
              <a:t>.</a:t>
            </a:r>
            <a:endParaRPr lang="en-US" sz="1300" dirty="0"/>
          </a:p>
        </p:txBody>
      </p:sp>
    </p:spTree>
    <p:extLst>
      <p:ext uri="{BB962C8B-B14F-4D97-AF65-F5344CB8AC3E}">
        <p14:creationId xmlns:p14="http://schemas.microsoft.com/office/powerpoint/2010/main" val="143537189"/>
      </p:ext>
    </p:extLst>
  </p:cSld>
  <p:clrMapOvr>
    <a:masterClrMapping/>
  </p:clrMapOvr>
  <mc:AlternateContent xmlns:mc="http://schemas.openxmlformats.org/markup-compatibility/2006" xmlns:p14="http://schemas.microsoft.com/office/powerpoint/2010/main">
    <mc:Choice Requires="p14">
      <p:transition spd="slow" p14:dur="2000" advTm="16305"/>
    </mc:Choice>
    <mc:Fallback xmlns="">
      <p:transition spd="slow" advTm="16305"/>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6792"/>
            <a:ext cx="8229600" cy="996720"/>
          </a:xfrm>
        </p:spPr>
        <p:txBody>
          <a:bodyPr>
            <a:noAutofit/>
          </a:bodyPr>
          <a:lstStyle/>
          <a:p>
            <a:pPr>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«Творчество, как терапия» руководитель проекта Иванова Вера Сергеевна.</a:t>
            </a:r>
            <a:br>
              <a:rPr lang="ru-RU" sz="24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50 000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Приобретены материалы и инструменты для работы с деревом, проведен ряд мастер-классов для людей с ограниченными возможностями.</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id="{09EDFF3C-E405-4121-AAE2-6D4274DF40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4056" y="2770246"/>
            <a:ext cx="4067944" cy="3050958"/>
          </a:xfrm>
          <a:prstGeom prst="rect">
            <a:avLst/>
          </a:prstGeom>
        </p:spPr>
      </p:pic>
      <p:pic>
        <p:nvPicPr>
          <p:cNvPr id="4" name="Рисунок 3" descr="Изображение выглядит как человек, стол, сидит, внутренний&#10;&#10;Автоматически созданное описание">
            <a:extLst>
              <a:ext uri="{FF2B5EF4-FFF2-40B4-BE49-F238E27FC236}">
                <a16:creationId xmlns:a16="http://schemas.microsoft.com/office/drawing/2014/main" id="{30E84A24-5C30-4044-BAA4-45F4DF07AC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0032" y="2770246"/>
            <a:ext cx="3995936" cy="2996952"/>
          </a:xfrm>
          <a:prstGeom prst="rect">
            <a:avLst/>
          </a:prstGeom>
        </p:spPr>
      </p:pic>
    </p:spTree>
    <p:extLst>
      <p:ext uri="{BB962C8B-B14F-4D97-AF65-F5344CB8AC3E}">
        <p14:creationId xmlns:p14="http://schemas.microsoft.com/office/powerpoint/2010/main" val="4027730357"/>
      </p:ext>
    </p:extLst>
  </p:cSld>
  <p:clrMapOvr>
    <a:masterClrMapping/>
  </p:clrMapOvr>
  <mc:AlternateContent xmlns:mc="http://schemas.openxmlformats.org/markup-compatibility/2006" xmlns:p14="http://schemas.microsoft.com/office/powerpoint/2010/main">
    <mc:Choice Requires="p14">
      <p:transition spd="slow" p14:dur="2000" advTm="6063"/>
    </mc:Choice>
    <mc:Fallback xmlns="">
      <p:transition spd="slow" advTm="6063"/>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844824"/>
            <a:ext cx="8784976" cy="826434"/>
          </a:xfrm>
        </p:spPr>
        <p:txBody>
          <a:bodyPr>
            <a:noAutofit/>
          </a:bodyPr>
          <a:lstStyle/>
          <a:p>
            <a:pPr>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«Счастливое детство», руководитель проекта </a:t>
            </a:r>
            <a:r>
              <a:rPr lang="ru-RU" sz="2400"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Дебус</a:t>
            </a: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Юлия Александровна.</a:t>
            </a:r>
            <a:r>
              <a:rPr lang="ru-RU" sz="2400" dirty="0">
                <a:solidFill>
                  <a:srgbClr val="92D050"/>
                </a:solidFill>
                <a:latin typeface="Calibri" panose="020F0502020204030204" pitchFamily="34" charset="0"/>
                <a:ea typeface="Calibri" panose="020F0502020204030204" pitchFamily="34" charset="0"/>
                <a:cs typeface="Times New Roman" panose="02020603050405020304" pitchFamily="18" charset="0"/>
              </a:rPr>
              <a:t>           </a:t>
            </a:r>
            <a:r>
              <a:rPr lang="ru-RU" sz="2000" dirty="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Сумма проекта 40 000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Проведена реконструкция и благоустройство детской площадки. Средства пойдут на строительные материалы и элементы детского уличного игрового оборудования. В результате оборудовано место отдыха детей младшего возраста.</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3" name="Рисунок 12">
            <a:extLst>
              <a:ext uri="{FF2B5EF4-FFF2-40B4-BE49-F238E27FC236}">
                <a16:creationId xmlns:a16="http://schemas.microsoft.com/office/drawing/2014/main" id="{63B4E60E-C095-4CA1-94CC-D4ABC4BA7F1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2998611"/>
            <a:ext cx="4521922" cy="3384376"/>
          </a:xfrm>
          <a:prstGeom prst="rect">
            <a:avLst/>
          </a:prstGeom>
        </p:spPr>
      </p:pic>
      <p:pic>
        <p:nvPicPr>
          <p:cNvPr id="4" name="Рисунок 3">
            <a:extLst>
              <a:ext uri="{FF2B5EF4-FFF2-40B4-BE49-F238E27FC236}">
                <a16:creationId xmlns:a16="http://schemas.microsoft.com/office/drawing/2014/main" id="{07BBF977-D8D6-42DE-859C-C37F411728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24128" y="2998611"/>
            <a:ext cx="2571750" cy="3429000"/>
          </a:xfrm>
          <a:prstGeom prst="rect">
            <a:avLst/>
          </a:prstGeom>
        </p:spPr>
      </p:pic>
    </p:spTree>
    <p:extLst>
      <p:ext uri="{BB962C8B-B14F-4D97-AF65-F5344CB8AC3E}">
        <p14:creationId xmlns:p14="http://schemas.microsoft.com/office/powerpoint/2010/main" val="3131792728"/>
      </p:ext>
    </p:extLst>
  </p:cSld>
  <p:clrMapOvr>
    <a:masterClrMapping/>
  </p:clrMapOvr>
  <mc:AlternateContent xmlns:mc="http://schemas.openxmlformats.org/markup-compatibility/2006" xmlns:p14="http://schemas.microsoft.com/office/powerpoint/2010/main">
    <mc:Choice Requires="p14">
      <p:transition spd="slow" p14:dur="2000" advTm="5126"/>
    </mc:Choice>
    <mc:Fallback xmlns="">
      <p:transition spd="slow" advTm="5126"/>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772816"/>
            <a:ext cx="8424935" cy="970450"/>
          </a:xfrm>
        </p:spPr>
        <p:txBody>
          <a:bodyPr>
            <a:noAutofit/>
          </a:bodyPr>
          <a:lstStyle/>
          <a:p>
            <a:pPr>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«Здоровье – дар», руководитель Орлова Лидия Григорьевна. </a:t>
            </a:r>
            <a:br>
              <a:rPr lang="ru-RU" sz="24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38 500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Созданы группы здоровья для физической и психологической разгрузки жителей деревни Малая Черемшанка. Средства потрачены на приобретение спортинвентаря и напольного покрытия.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A005A282-7D72-48E8-BDD0-5DF95C1C7A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3068960"/>
            <a:ext cx="2643758" cy="3525011"/>
          </a:xfrm>
          <a:prstGeom prst="rect">
            <a:avLst/>
          </a:prstGeom>
        </p:spPr>
      </p:pic>
      <p:pic>
        <p:nvPicPr>
          <p:cNvPr id="5" name="Рисунок 4" descr="Изображение выглядит как человек, люди, группа, спорт&#10;&#10;Автоматически созданное описание">
            <a:extLst>
              <a:ext uri="{FF2B5EF4-FFF2-40B4-BE49-F238E27FC236}">
                <a16:creationId xmlns:a16="http://schemas.microsoft.com/office/drawing/2014/main" id="{4696DC44-2EA3-41B6-BBEB-D4492AE2D2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23928" y="3068960"/>
            <a:ext cx="4700015" cy="3525011"/>
          </a:xfrm>
          <a:prstGeom prst="rect">
            <a:avLst/>
          </a:prstGeom>
        </p:spPr>
      </p:pic>
    </p:spTree>
    <p:extLst>
      <p:ext uri="{BB962C8B-B14F-4D97-AF65-F5344CB8AC3E}">
        <p14:creationId xmlns:p14="http://schemas.microsoft.com/office/powerpoint/2010/main" val="2705902190"/>
      </p:ext>
    </p:extLst>
  </p:cSld>
  <p:clrMapOvr>
    <a:masterClrMapping/>
  </p:clrMapOvr>
  <mc:AlternateContent xmlns:mc="http://schemas.openxmlformats.org/markup-compatibility/2006" xmlns:p14="http://schemas.microsoft.com/office/powerpoint/2010/main">
    <mc:Choice Requires="p14">
      <p:transition spd="slow" p14:dur="2000" advTm="5689"/>
    </mc:Choice>
    <mc:Fallback xmlns="">
      <p:transition spd="slow" advTm="5689"/>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348880"/>
            <a:ext cx="8784976" cy="780696"/>
          </a:xfrm>
        </p:spPr>
        <p:txBody>
          <a:bodyPr>
            <a:noAutofit/>
          </a:bodyPr>
          <a:lstStyle/>
          <a:p>
            <a:pPr>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«Школьное опытно-</a:t>
            </a:r>
            <a:r>
              <a:rPr lang="ru-RU" sz="2400"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конструкторное</a:t>
            </a: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бюро (</a:t>
            </a:r>
            <a:r>
              <a:rPr lang="ru-RU" sz="2400"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ШОКб</a:t>
            </a: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"Инженерия космических систем», руководитель Королев Михаил Викторович.</a:t>
            </a:r>
            <a:br>
              <a:rPr lang="ru-RU" sz="24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31 540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rPr>
              <a:t>При школе создан центр технического творчества инженерно-космической направленности, оснащенный инструментами, оборудованием и расходными материалами. </a:t>
            </a:r>
            <a:endParaRPr lang="ru-RU" sz="2000" dirty="0"/>
          </a:p>
        </p:txBody>
      </p:sp>
      <p:pic>
        <p:nvPicPr>
          <p:cNvPr id="4" name="Рисунок 3">
            <a:extLst>
              <a:ext uri="{FF2B5EF4-FFF2-40B4-BE49-F238E27FC236}">
                <a16:creationId xmlns:a16="http://schemas.microsoft.com/office/drawing/2014/main" id="{D96B88FC-490D-46ED-9E7D-70E48E4E35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3645024"/>
            <a:ext cx="3563888" cy="2672916"/>
          </a:xfrm>
          <a:prstGeom prst="rect">
            <a:avLst/>
          </a:prstGeom>
        </p:spPr>
      </p:pic>
      <p:pic>
        <p:nvPicPr>
          <p:cNvPr id="6" name="Рисунок 5">
            <a:extLst>
              <a:ext uri="{FF2B5EF4-FFF2-40B4-BE49-F238E27FC236}">
                <a16:creationId xmlns:a16="http://schemas.microsoft.com/office/drawing/2014/main" id="{214D856B-F100-46A6-AC2C-165B0F279D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8024" y="3505317"/>
            <a:ext cx="3750164" cy="2812623"/>
          </a:xfrm>
          <a:prstGeom prst="rect">
            <a:avLst/>
          </a:prstGeom>
        </p:spPr>
      </p:pic>
    </p:spTree>
    <p:extLst>
      <p:ext uri="{BB962C8B-B14F-4D97-AF65-F5344CB8AC3E}">
        <p14:creationId xmlns:p14="http://schemas.microsoft.com/office/powerpoint/2010/main" val="850472034"/>
      </p:ext>
    </p:extLst>
  </p:cSld>
  <p:clrMapOvr>
    <a:masterClrMapping/>
  </p:clrMapOvr>
  <mc:AlternateContent xmlns:mc="http://schemas.openxmlformats.org/markup-compatibility/2006" xmlns:p14="http://schemas.microsoft.com/office/powerpoint/2010/main">
    <mc:Choice Requires="p14">
      <p:transition spd="slow" p14:dur="2000" advTm="5213"/>
    </mc:Choice>
    <mc:Fallback xmlns="">
      <p:transition spd="slow" advTm="5213"/>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696" y="1700808"/>
            <a:ext cx="8712968" cy="1008112"/>
          </a:xfrm>
        </p:spPr>
        <p:txBody>
          <a:bodyPr>
            <a:noAutofit/>
          </a:bodyPr>
          <a:lstStyle/>
          <a:p>
            <a:pPr>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«Школьный турнир по настольному теннису», руководитель </a:t>
            </a:r>
            <a:r>
              <a:rPr lang="ru-RU" sz="2400"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Ващева</a:t>
            </a: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Оксана Николаевна.</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Размер гранта 27 960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Проведен турнир по настольному теннису и аэрохоккею. Средства потрачены на приобретение  теннисного стола с соответствующим инвентарем и стола для аэрохоккея. </a:t>
            </a:r>
            <a:endParaRPr lang="ru-RU"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3D69E0DE-34A1-4040-8796-B904A62431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8108" y="3320989"/>
            <a:ext cx="3936437" cy="2952328"/>
          </a:xfrm>
          <a:prstGeom prst="rect">
            <a:avLst/>
          </a:prstGeom>
        </p:spPr>
      </p:pic>
      <p:pic>
        <p:nvPicPr>
          <p:cNvPr id="7" name="Рисунок 6">
            <a:extLst>
              <a:ext uri="{FF2B5EF4-FFF2-40B4-BE49-F238E27FC236}">
                <a16:creationId xmlns:a16="http://schemas.microsoft.com/office/drawing/2014/main" id="{9332438F-DF57-431E-8F2F-06E3E43A79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318" y="3221648"/>
            <a:ext cx="4201346" cy="3151010"/>
          </a:xfrm>
          <a:prstGeom prst="rect">
            <a:avLst/>
          </a:prstGeom>
        </p:spPr>
      </p:pic>
    </p:spTree>
    <p:extLst>
      <p:ext uri="{BB962C8B-B14F-4D97-AF65-F5344CB8AC3E}">
        <p14:creationId xmlns:p14="http://schemas.microsoft.com/office/powerpoint/2010/main" val="2427500084"/>
      </p:ext>
    </p:extLst>
  </p:cSld>
  <p:clrMapOvr>
    <a:masterClrMapping/>
  </p:clrMapOvr>
  <mc:AlternateContent xmlns:mc="http://schemas.openxmlformats.org/markup-compatibility/2006" xmlns:p14="http://schemas.microsoft.com/office/powerpoint/2010/main">
    <mc:Choice Requires="p14">
      <p:transition spd="slow" p14:dur="2000" advTm="5696"/>
    </mc:Choice>
    <mc:Fallback xmlns="">
      <p:transition spd="slow" advTm="5696"/>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06" y="2348880"/>
            <a:ext cx="8229600" cy="564672"/>
          </a:xfrm>
        </p:spPr>
        <p:txBody>
          <a:bodyPr>
            <a:noAutofit/>
          </a:bodyPr>
          <a:lstStyle/>
          <a:p>
            <a:pPr>
              <a:lnSpc>
                <a:spcPct val="107000"/>
              </a:lnSpc>
              <a:spcAft>
                <a:spcPts val="800"/>
              </a:spcAft>
            </a:pPr>
            <a:r>
              <a:rPr lang="ru-RU" sz="24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«Самоделкин», руководитель Колесниченко Анна Александровна.</a:t>
            </a:r>
            <a:br>
              <a:rPr lang="ru-RU" sz="24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Сумма гранта 23 118 рублей.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Программа направлена на индивидуальную работу развития мелкой моторики у детей с ДЦП. Средства потрачены на различные конструкторы для детей.</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endParaRPr lang="ru-RU" sz="2000" dirty="0"/>
          </a:p>
        </p:txBody>
      </p:sp>
      <p:pic>
        <p:nvPicPr>
          <p:cNvPr id="19" name="Рисунок 18">
            <a:extLst>
              <a:ext uri="{FF2B5EF4-FFF2-40B4-BE49-F238E27FC236}">
                <a16:creationId xmlns:a16="http://schemas.microsoft.com/office/drawing/2014/main" id="{F9D4589B-C010-4223-AFBB-99810E5E542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1306" y="3284984"/>
            <a:ext cx="3899926" cy="2924944"/>
          </a:xfrm>
          <a:prstGeom prst="rect">
            <a:avLst/>
          </a:prstGeom>
        </p:spPr>
      </p:pic>
      <p:pic>
        <p:nvPicPr>
          <p:cNvPr id="4" name="Рисунок 3">
            <a:extLst>
              <a:ext uri="{FF2B5EF4-FFF2-40B4-BE49-F238E27FC236}">
                <a16:creationId xmlns:a16="http://schemas.microsoft.com/office/drawing/2014/main" id="{1CD9B0EA-7E5C-462F-8ED3-DDDC7743AF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20072" y="2734356"/>
            <a:ext cx="2952328" cy="3936437"/>
          </a:xfrm>
          <a:prstGeom prst="rect">
            <a:avLst/>
          </a:prstGeom>
        </p:spPr>
      </p:pic>
    </p:spTree>
    <p:extLst>
      <p:ext uri="{BB962C8B-B14F-4D97-AF65-F5344CB8AC3E}">
        <p14:creationId xmlns:p14="http://schemas.microsoft.com/office/powerpoint/2010/main" val="2844454698"/>
      </p:ext>
    </p:extLst>
  </p:cSld>
  <p:clrMapOvr>
    <a:masterClrMapping/>
  </p:clrMapOvr>
  <mc:AlternateContent xmlns:mc="http://schemas.openxmlformats.org/markup-compatibility/2006" xmlns:p14="http://schemas.microsoft.com/office/powerpoint/2010/main">
    <mc:Choice Requires="p14">
      <p:transition spd="slow" p14:dur="2000" advTm="5816"/>
    </mc:Choice>
    <mc:Fallback xmlns="">
      <p:transition spd="slow" advTm="5816"/>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20888"/>
            <a:ext cx="8229600" cy="3266608"/>
          </a:xfrm>
        </p:spPr>
        <p:txBody>
          <a:bodyPr>
            <a:noAutofit/>
          </a:bodyPr>
          <a:lstStyle/>
          <a:p>
            <a:pPr>
              <a:lnSpc>
                <a:spcPct val="107000"/>
              </a:lnSpc>
              <a:spcAft>
                <a:spcPts val="800"/>
              </a:spcAft>
            </a:pPr>
            <a:r>
              <a:rPr lang="ru-RU" sz="2400" i="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По </a:t>
            </a:r>
            <a:r>
              <a:rPr lang="ru-RU" sz="2400" i="1" dirty="0">
                <a:solidFill>
                  <a:srgbClr val="92D050"/>
                </a:solidFill>
                <a:latin typeface="Times New Roman" panose="02020603050405020304" pitchFamily="18" charset="0"/>
                <a:ea typeface="Calibri" panose="020F0502020204030204" pitchFamily="34" charset="0"/>
                <a:cs typeface="Times New Roman" panose="02020603050405020304" pitchFamily="18" charset="0"/>
              </a:rPr>
              <a:t>итогам </a:t>
            </a:r>
            <a:r>
              <a:rPr lang="ru-RU" sz="2400" i="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конкурса по предоставлению грантов в форме субсидий из областного бюджета Новосибирской области социально ориентированным некоммерческим организациям на реализацию социально значимых проектов в 2021 году при поддержке Фонда Президентских грантов</a:t>
            </a:r>
            <a:r>
              <a:rPr lang="ru-RU" sz="24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br>
              <a:rPr lang="ru-RU" sz="2400" i="1" dirty="0">
                <a:effectLst/>
                <a:latin typeface="Times New Roman" panose="02020603050405020304" pitchFamily="18" charset="0"/>
                <a:ea typeface="Calibri" panose="020F0502020204030204" pitchFamily="34" charset="0"/>
                <a:cs typeface="Times New Roman" panose="02020603050405020304" pitchFamily="18" charset="0"/>
              </a:rPr>
            </a:br>
            <a:br>
              <a:rPr lang="ru-RU" sz="2400" i="1" dirty="0">
                <a:effectLst/>
                <a:latin typeface="Times New Roman" panose="02020603050405020304" pitchFamily="18" charset="0"/>
                <a:ea typeface="Calibri" panose="020F0502020204030204" pitchFamily="34" charset="0"/>
                <a:cs typeface="Times New Roman" panose="02020603050405020304" pitchFamily="18" charset="0"/>
              </a:rPr>
            </a:b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МОО Колыванского района Новосибирской области «Ресурсный центр общественных инициатив» (проект «Школа лидеров». Сумма гранта 418 500 рублей.). Срок реализации проектов 2021-2022 годы. </a:t>
            </a:r>
            <a:br>
              <a:rPr lang="ru-RU" sz="2400" dirty="0">
                <a:effectLst/>
                <a:latin typeface="Times New Roman" panose="02020603050405020304" pitchFamily="18" charset="0"/>
                <a:ea typeface="Calibri" panose="020F0502020204030204" pitchFamily="34" charset="0"/>
                <a:cs typeface="Times New Roman" panose="02020603050405020304" pitchFamily="18" charset="0"/>
              </a:rPr>
            </a:br>
            <a:br>
              <a:rPr lang="ru-RU" sz="2400" dirty="0">
                <a:effectLst/>
                <a:latin typeface="Times New Roman" panose="02020603050405020304" pitchFamily="18" charset="0"/>
                <a:ea typeface="Calibri" panose="020F0502020204030204" pitchFamily="34" charset="0"/>
                <a:cs typeface="Times New Roman" panose="02020603050405020304" pitchFamily="18" charset="0"/>
              </a:rPr>
            </a:br>
            <a:endParaRPr lang="ru-RU" sz="1600" i="1"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09827773"/>
      </p:ext>
    </p:extLst>
  </p:cSld>
  <p:clrMapOvr>
    <a:masterClrMapping/>
  </p:clrMapOvr>
  <mc:AlternateContent xmlns:mc="http://schemas.openxmlformats.org/markup-compatibility/2006" xmlns:p14="http://schemas.microsoft.com/office/powerpoint/2010/main">
    <mc:Choice Requires="p14">
      <p:transition spd="slow" p14:dur="2000" advTm="4396"/>
    </mc:Choice>
    <mc:Fallback xmlns="">
      <p:transition spd="slow" advTm="4396"/>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BFD9C2-6B89-4B42-90E6-FD13B56BF7AD}"/>
              </a:ext>
            </a:extLst>
          </p:cNvPr>
          <p:cNvSpPr>
            <a:spLocks noGrp="1"/>
          </p:cNvSpPr>
          <p:nvPr>
            <p:ph type="title"/>
          </p:nvPr>
        </p:nvSpPr>
        <p:spPr>
          <a:xfrm>
            <a:off x="809997" y="447188"/>
            <a:ext cx="7524003" cy="1469644"/>
          </a:xfrm>
        </p:spPr>
        <p:txBody>
          <a:bodyPr/>
          <a:lstStyle/>
          <a:p>
            <a:r>
              <a:rPr lang="ru-RU" sz="2400" dirty="0">
                <a:effectLst/>
                <a:latin typeface="Times New Roman" panose="02020603050405020304" pitchFamily="18" charset="0"/>
                <a:ea typeface="Calibri" panose="020F0502020204030204" pitchFamily="34" charset="0"/>
                <a:cs typeface="Times New Roman" panose="02020603050405020304" pitchFamily="18" charset="0"/>
              </a:rPr>
              <a:t>Первый блок данного проекта  был реализован в ноябре-декабре 2021 года. Была выпущена первая группа лидеров «Старшеклассники» в количестве 15 человек.</a:t>
            </a:r>
            <a:endParaRPr lang="ru-RU" dirty="0"/>
          </a:p>
        </p:txBody>
      </p:sp>
      <p:pic>
        <p:nvPicPr>
          <p:cNvPr id="5" name="Рисунок 4" descr="Изображение выглядит как внутренний, пол, человек, потолок&#10;&#10;Автоматически созданное описание">
            <a:extLst>
              <a:ext uri="{FF2B5EF4-FFF2-40B4-BE49-F238E27FC236}">
                <a16:creationId xmlns:a16="http://schemas.microsoft.com/office/drawing/2014/main" id="{0EBB00FA-1C2B-41C1-92D2-653C7AFC64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294" y="2204864"/>
            <a:ext cx="7092280" cy="3989408"/>
          </a:xfrm>
          <a:prstGeom prst="rect">
            <a:avLst/>
          </a:prstGeom>
        </p:spPr>
      </p:pic>
    </p:spTree>
    <p:extLst>
      <p:ext uri="{BB962C8B-B14F-4D97-AF65-F5344CB8AC3E}">
        <p14:creationId xmlns:p14="http://schemas.microsoft.com/office/powerpoint/2010/main" val="18286475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E45F8066-35A0-4118-805C-045FE9DEB281}"/>
              </a:ext>
            </a:extLst>
          </p:cNvPr>
          <p:cNvSpPr>
            <a:spLocks noGrp="1"/>
          </p:cNvSpPr>
          <p:nvPr>
            <p:ph idx="1"/>
          </p:nvPr>
        </p:nvSpPr>
        <p:spPr>
          <a:xfrm>
            <a:off x="323528" y="476672"/>
            <a:ext cx="8424935" cy="5832648"/>
          </a:xfrm>
        </p:spPr>
        <p:txBody>
          <a:bodyPr>
            <a:normAutofit lnSpcReduction="10000"/>
          </a:bodyPr>
          <a:lstStyle/>
          <a:p>
            <a:pPr>
              <a:lnSpc>
                <a:spcPct val="107000"/>
              </a:lnSpc>
              <a:spcAft>
                <a:spcPts val="800"/>
              </a:spcAft>
            </a:pP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МОО Колыванского района Новосибирской области «Ресурсный центр общественных инициатив» курирует не только территориальные общественные самоуправления, инициативные группы, но и тесно сотрудничает администрациями  района, муниципальных образований, поселений, некоммерческими организациями района и инициативными группами, отделами образования и культуры, волонтерским корпусов, «Союзом пенсионеров», «Союзом женщин», патриотическими клубами, проводят совместные мероприятия.</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ru-RU" sz="2400" dirty="0">
                <a:effectLst/>
                <a:latin typeface="Times New Roman" panose="02020603050405020304" pitchFamily="18" charset="0"/>
                <a:ea typeface="Calibri" panose="020F0502020204030204" pitchFamily="34" charset="0"/>
                <a:cs typeface="Times New Roman" panose="02020603050405020304" pitchFamily="18" charset="0"/>
              </a:rPr>
              <a:t>Подробней о деятельности МОО Колыванского района Новосибирской области «Ресурсный центр общественных инициатив» можно познакомиться на страничке в Контакте: </a:t>
            </a:r>
            <a:r>
              <a:rPr lang="ru-RU" sz="2400" dirty="0">
                <a:effectLst/>
                <a:latin typeface="Calibri" panose="020F0502020204030204" pitchFamily="34" charset="0"/>
                <a:ea typeface="Calibri" panose="020F0502020204030204" pitchFamily="34" charset="0"/>
                <a:cs typeface="Times New Roman" panose="02020603050405020304" pitchFamily="18" charset="0"/>
              </a:rPr>
              <a:t>https://vk.com/resursko</a:t>
            </a:r>
            <a:r>
              <a:rPr lang="en-US" sz="2400" dirty="0">
                <a:effectLst/>
                <a:latin typeface="Calibri" panose="020F0502020204030204" pitchFamily="34" charset="0"/>
                <a:ea typeface="Calibri" panose="020F0502020204030204" pitchFamily="34" charset="0"/>
                <a:cs typeface="Times New Roman" panose="02020603050405020304" pitchFamily="18" charset="0"/>
              </a:rPr>
              <a:t>l</a:t>
            </a:r>
            <a:r>
              <a:rPr lang="ru-RU" sz="2400" dirty="0">
                <a:effectLst/>
                <a:latin typeface="Calibri" panose="020F0502020204030204" pitchFamily="34" charset="0"/>
                <a:ea typeface="Calibri" panose="020F0502020204030204" pitchFamily="34" charset="0"/>
                <a:cs typeface="Times New Roman" panose="02020603050405020304" pitchFamily="18" charset="0"/>
              </a:rPr>
              <a:t>.</a:t>
            </a:r>
          </a:p>
          <a:p>
            <a:endParaRPr lang="ru-RU" dirty="0"/>
          </a:p>
        </p:txBody>
      </p:sp>
    </p:spTree>
    <p:extLst>
      <p:ext uri="{BB962C8B-B14F-4D97-AF65-F5344CB8AC3E}">
        <p14:creationId xmlns:p14="http://schemas.microsoft.com/office/powerpoint/2010/main" val="38638754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6">
            <a:extLst>
              <a:ext uri="{FF2B5EF4-FFF2-40B4-BE49-F238E27FC236}">
                <a16:creationId xmlns:a16="http://schemas.microsoft.com/office/drawing/2014/main" id="{BFDA6284-4E06-4F93-9624-A49FE810F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Заголовок 1">
            <a:extLst>
              <a:ext uri="{FF2B5EF4-FFF2-40B4-BE49-F238E27FC236}">
                <a16:creationId xmlns:a16="http://schemas.microsoft.com/office/drawing/2014/main" id="{9450994D-A220-447B-92B9-F9E262447E55}"/>
              </a:ext>
            </a:extLst>
          </p:cNvPr>
          <p:cNvSpPr>
            <a:spLocks noGrp="1"/>
          </p:cNvSpPr>
          <p:nvPr>
            <p:ph type="title"/>
          </p:nvPr>
        </p:nvSpPr>
        <p:spPr>
          <a:xfrm>
            <a:off x="607501" y="639097"/>
            <a:ext cx="3721151" cy="3781101"/>
          </a:xfrm>
        </p:spPr>
        <p:txBody>
          <a:bodyPr vert="horz" lIns="91440" tIns="45720" rIns="91440" bIns="45720" rtlCol="0" anchor="b">
            <a:normAutofit/>
          </a:bodyPr>
          <a:lstStyle/>
          <a:p>
            <a:pPr>
              <a:lnSpc>
                <a:spcPct val="90000"/>
              </a:lnSpc>
            </a:pPr>
            <a:r>
              <a:rPr lang="en-US" sz="3800">
                <a:cs typeface="+mj-cs"/>
              </a:rPr>
              <a:t>Акция «Душевное тепло» совместно с «Союзом пенсионеров»</a:t>
            </a:r>
          </a:p>
        </p:txBody>
      </p:sp>
      <p:pic>
        <p:nvPicPr>
          <p:cNvPr id="5" name="Объект 4" descr="Изображение выглядит как текст, стена, внутренний&#10;&#10;Автоматически созданное описание">
            <a:extLst>
              <a:ext uri="{FF2B5EF4-FFF2-40B4-BE49-F238E27FC236}">
                <a16:creationId xmlns:a16="http://schemas.microsoft.com/office/drawing/2014/main" id="{4CBBF511-4D53-4E51-8C8F-FF412DB2D87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591" r="9591"/>
          <a:stretch/>
        </p:blipFill>
        <p:spPr>
          <a:xfrm>
            <a:off x="4575687" y="10"/>
            <a:ext cx="4568313" cy="6857990"/>
          </a:xfrm>
          <a:prstGeom prst="rect">
            <a:avLst/>
          </a:prstGeom>
        </p:spPr>
      </p:pic>
    </p:spTree>
    <p:extLst>
      <p:ext uri="{BB962C8B-B14F-4D97-AF65-F5344CB8AC3E}">
        <p14:creationId xmlns:p14="http://schemas.microsoft.com/office/powerpoint/2010/main" val="13815162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3BB8B9D-8E53-40F0-9506-1097835FA4D5}"/>
              </a:ext>
            </a:extLst>
          </p:cNvPr>
          <p:cNvSpPr txBox="1"/>
          <p:nvPr/>
        </p:nvSpPr>
        <p:spPr>
          <a:xfrm>
            <a:off x="683568" y="1988840"/>
            <a:ext cx="7776864" cy="4524315"/>
          </a:xfrm>
          <a:prstGeom prst="rect">
            <a:avLst/>
          </a:prstGeom>
          <a:noFill/>
        </p:spPr>
        <p:txBody>
          <a:bodyPr wrap="square" rtlCol="0">
            <a:spAutoFit/>
          </a:bodyPr>
          <a:lstStyle/>
          <a:p>
            <a:r>
              <a:rPr lang="ru-RU" sz="3600" dirty="0"/>
              <a:t>Реализация данных проектов  была осуществлена при поддержке Министерства региональной политики Новосибирской области, Администрации Колыванского района Новосибирской области и наших партнеров.</a:t>
            </a:r>
          </a:p>
        </p:txBody>
      </p:sp>
    </p:spTree>
    <p:extLst>
      <p:ext uri="{BB962C8B-B14F-4D97-AF65-F5344CB8AC3E}">
        <p14:creationId xmlns:p14="http://schemas.microsoft.com/office/powerpoint/2010/main" val="892423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3991BE5-8060-468C-9B48-0F9E65438CDF}"/>
              </a:ext>
            </a:extLst>
          </p:cNvPr>
          <p:cNvSpPr>
            <a:spLocks noGrp="1"/>
          </p:cNvSpPr>
          <p:nvPr>
            <p:ph type="title"/>
          </p:nvPr>
        </p:nvSpPr>
        <p:spPr>
          <a:xfrm>
            <a:off x="971600" y="764704"/>
            <a:ext cx="7524003" cy="970450"/>
          </a:xfrm>
        </p:spPr>
        <p:txBody>
          <a:bodyPr/>
          <a:lstStyle/>
          <a:p>
            <a:r>
              <a:rPr lang="ru-RU" sz="2800" dirty="0"/>
              <a:t>Круглый стол с </a:t>
            </a:r>
            <a:r>
              <a:rPr lang="ru-RU" sz="2800" dirty="0">
                <a:effectLst/>
                <a:latin typeface="Times New Roman" panose="02020603050405020304" pitchFamily="18" charset="0"/>
                <a:ea typeface="Calibri" panose="020F0502020204030204" pitchFamily="34" charset="0"/>
              </a:rPr>
              <a:t>АНО по развитию индивидуального творчества и креативных отраслей «Творческая Колывань» </a:t>
            </a:r>
            <a:endParaRPr lang="ru-RU" sz="2800" dirty="0"/>
          </a:p>
        </p:txBody>
      </p:sp>
      <p:pic>
        <p:nvPicPr>
          <p:cNvPr id="5" name="Объект 4" descr="Изображение выглядит как внутренний, пол, стена, потолок&#10;&#10;Автоматически созданное описание">
            <a:extLst>
              <a:ext uri="{FF2B5EF4-FFF2-40B4-BE49-F238E27FC236}">
                <a16:creationId xmlns:a16="http://schemas.microsoft.com/office/drawing/2014/main" id="{7E03AA3A-AE79-4C1B-A5FC-2A5E9C61A77C}"/>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691680" y="2473553"/>
            <a:ext cx="5455444" cy="3636963"/>
          </a:xfrm>
        </p:spPr>
      </p:pic>
    </p:spTree>
    <p:extLst>
      <p:ext uri="{BB962C8B-B14F-4D97-AF65-F5344CB8AC3E}">
        <p14:creationId xmlns:p14="http://schemas.microsoft.com/office/powerpoint/2010/main" val="2761358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AF3B91C-06C1-4750-B0C6-43DC23DBAC8D}"/>
              </a:ext>
            </a:extLst>
          </p:cNvPr>
          <p:cNvSpPr>
            <a:spLocks noGrp="1"/>
          </p:cNvSpPr>
          <p:nvPr>
            <p:ph type="title"/>
          </p:nvPr>
        </p:nvSpPr>
        <p:spPr/>
        <p:txBody>
          <a:bodyPr/>
          <a:lstStyle/>
          <a:p>
            <a:r>
              <a:rPr lang="ru-RU" sz="2800" dirty="0"/>
              <a:t>Мастер-класс по изготовлению кукол-оберегов с партией пенсионеров</a:t>
            </a:r>
          </a:p>
        </p:txBody>
      </p:sp>
      <p:pic>
        <p:nvPicPr>
          <p:cNvPr id="9" name="Объект 8" descr="Изображение выглядит как стол, человек, стена, внутренний&#10;&#10;Автоматически созданное описание">
            <a:extLst>
              <a:ext uri="{FF2B5EF4-FFF2-40B4-BE49-F238E27FC236}">
                <a16:creationId xmlns:a16="http://schemas.microsoft.com/office/drawing/2014/main" id="{429D831F-0EA7-4C77-9BA6-CA0385E687F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79712" y="2420888"/>
            <a:ext cx="5520984" cy="4140738"/>
          </a:xfrm>
        </p:spPr>
      </p:pic>
    </p:spTree>
    <p:extLst>
      <p:ext uri="{BB962C8B-B14F-4D97-AF65-F5344CB8AC3E}">
        <p14:creationId xmlns:p14="http://schemas.microsoft.com/office/powerpoint/2010/main" val="29544209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AB3ED32-DB70-414B-B07A-08AFCAE83993}"/>
              </a:ext>
            </a:extLst>
          </p:cNvPr>
          <p:cNvSpPr>
            <a:spLocks noGrp="1"/>
          </p:cNvSpPr>
          <p:nvPr>
            <p:ph type="title"/>
          </p:nvPr>
        </p:nvSpPr>
        <p:spPr>
          <a:xfrm>
            <a:off x="809998" y="908720"/>
            <a:ext cx="7524003" cy="970450"/>
          </a:xfrm>
        </p:spPr>
        <p:txBody>
          <a:bodyPr/>
          <a:lstStyle/>
          <a:p>
            <a:r>
              <a:rPr lang="ru-RU" sz="2800" dirty="0"/>
              <a:t>Учеба ветеранского актива «Пенсионеры – право» с районной ветеранской организацией и пенсионным фондом</a:t>
            </a:r>
          </a:p>
        </p:txBody>
      </p:sp>
      <p:pic>
        <p:nvPicPr>
          <p:cNvPr id="5" name="Объект 4" descr="Изображение выглядит как текст, стол, человек, внутренний&#10;&#10;Автоматически созданное описание">
            <a:extLst>
              <a:ext uri="{FF2B5EF4-FFF2-40B4-BE49-F238E27FC236}">
                <a16:creationId xmlns:a16="http://schemas.microsoft.com/office/drawing/2014/main" id="{F0A16349-EE94-4CBF-82DD-6A359791D5C4}"/>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47358" y="2222500"/>
            <a:ext cx="4849284" cy="3636963"/>
          </a:xfrm>
        </p:spPr>
      </p:pic>
    </p:spTree>
    <p:extLst>
      <p:ext uri="{BB962C8B-B14F-4D97-AF65-F5344CB8AC3E}">
        <p14:creationId xmlns:p14="http://schemas.microsoft.com/office/powerpoint/2010/main" val="17273560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Freeform 6">
            <a:extLst>
              <a:ext uri="{FF2B5EF4-FFF2-40B4-BE49-F238E27FC236}">
                <a16:creationId xmlns:a16="http://schemas.microsoft.com/office/drawing/2014/main" id="{BFDA6284-4E06-4F93-9624-A49FE810F1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Заголовок 1">
            <a:extLst>
              <a:ext uri="{FF2B5EF4-FFF2-40B4-BE49-F238E27FC236}">
                <a16:creationId xmlns:a16="http://schemas.microsoft.com/office/drawing/2014/main" id="{FA3028E5-B327-4B11-9D3B-5675A46534C8}"/>
              </a:ext>
            </a:extLst>
          </p:cNvPr>
          <p:cNvSpPr>
            <a:spLocks noGrp="1"/>
          </p:cNvSpPr>
          <p:nvPr>
            <p:ph type="title"/>
          </p:nvPr>
        </p:nvSpPr>
        <p:spPr>
          <a:xfrm>
            <a:off x="607500" y="639097"/>
            <a:ext cx="4834654" cy="3781101"/>
          </a:xfrm>
        </p:spPr>
        <p:txBody>
          <a:bodyPr vert="horz" lIns="91440" tIns="45720" rIns="91440" bIns="45720" rtlCol="0" anchor="b">
            <a:normAutofit/>
          </a:bodyPr>
          <a:lstStyle/>
          <a:p>
            <a:pPr>
              <a:lnSpc>
                <a:spcPct val="90000"/>
              </a:lnSpc>
            </a:pPr>
            <a:r>
              <a:rPr lang="en-US" sz="4200" dirty="0" err="1">
                <a:cs typeface="+mj-cs"/>
              </a:rPr>
              <a:t>Занятие</a:t>
            </a:r>
            <a:r>
              <a:rPr lang="en-US" sz="4200" dirty="0">
                <a:cs typeface="+mj-cs"/>
              </a:rPr>
              <a:t> </a:t>
            </a:r>
            <a:r>
              <a:rPr lang="en-US" sz="4200" dirty="0" err="1">
                <a:cs typeface="+mj-cs"/>
              </a:rPr>
              <a:t>клуба</a:t>
            </a:r>
            <a:r>
              <a:rPr lang="en-US" sz="4200" dirty="0">
                <a:cs typeface="+mj-cs"/>
              </a:rPr>
              <a:t> «</a:t>
            </a:r>
            <a:r>
              <a:rPr lang="en-US" sz="4200" dirty="0" err="1">
                <a:cs typeface="+mj-cs"/>
              </a:rPr>
              <a:t>Садоводов</a:t>
            </a:r>
            <a:r>
              <a:rPr lang="en-US" sz="4200" dirty="0">
                <a:cs typeface="+mj-cs"/>
              </a:rPr>
              <a:t> и </a:t>
            </a:r>
            <a:r>
              <a:rPr lang="en-US" sz="4200" dirty="0" err="1">
                <a:cs typeface="+mj-cs"/>
              </a:rPr>
              <a:t>огородников</a:t>
            </a:r>
            <a:r>
              <a:rPr lang="en-US" sz="4200" dirty="0">
                <a:cs typeface="+mj-cs"/>
              </a:rPr>
              <a:t>» </a:t>
            </a:r>
            <a:r>
              <a:rPr lang="en-US" sz="4200" dirty="0" err="1">
                <a:cs typeface="+mj-cs"/>
              </a:rPr>
              <a:t>совместно</a:t>
            </a:r>
            <a:r>
              <a:rPr lang="en-US" sz="4200" dirty="0">
                <a:cs typeface="+mj-cs"/>
              </a:rPr>
              <a:t> с «</a:t>
            </a:r>
            <a:r>
              <a:rPr lang="en-US" sz="4200" dirty="0" err="1">
                <a:cs typeface="+mj-cs"/>
              </a:rPr>
              <a:t>Союзом</a:t>
            </a:r>
            <a:r>
              <a:rPr lang="en-US" sz="4200" dirty="0">
                <a:cs typeface="+mj-cs"/>
              </a:rPr>
              <a:t> </a:t>
            </a:r>
            <a:r>
              <a:rPr lang="en-US" sz="4200" dirty="0" err="1">
                <a:cs typeface="+mj-cs"/>
              </a:rPr>
              <a:t>женщин</a:t>
            </a:r>
            <a:r>
              <a:rPr lang="en-US" sz="4200" dirty="0">
                <a:cs typeface="+mj-cs"/>
              </a:rPr>
              <a:t>»</a:t>
            </a:r>
          </a:p>
        </p:txBody>
      </p:sp>
      <p:pic>
        <p:nvPicPr>
          <p:cNvPr id="5" name="Объект 4" descr="Изображение выглядит как стол, человек, люди, группа&#10;&#10;Автоматически созданное описание">
            <a:extLst>
              <a:ext uri="{FF2B5EF4-FFF2-40B4-BE49-F238E27FC236}">
                <a16:creationId xmlns:a16="http://schemas.microsoft.com/office/drawing/2014/main" id="{9B00EE6F-4844-42C5-A80A-37F91C97143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l="16461" r="15726"/>
          <a:stretch/>
        </p:blipFill>
        <p:spPr>
          <a:xfrm>
            <a:off x="5656006" y="10"/>
            <a:ext cx="3487994" cy="6857990"/>
          </a:xfrm>
          <a:prstGeom prst="rect">
            <a:avLst/>
          </a:prstGeom>
        </p:spPr>
      </p:pic>
    </p:spTree>
    <p:extLst>
      <p:ext uri="{BB962C8B-B14F-4D97-AF65-F5344CB8AC3E}">
        <p14:creationId xmlns:p14="http://schemas.microsoft.com/office/powerpoint/2010/main" val="8496933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2" name="Freeform 6">
            <a:extLst>
              <a:ext uri="{FF2B5EF4-FFF2-40B4-BE49-F238E27FC236}">
                <a16:creationId xmlns:a16="http://schemas.microsoft.com/office/drawing/2014/main" id="{5904AE3D-3777-4CB9-8C65-959D13E9B7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3175"/>
            <a:ext cx="9144000" cy="5203825"/>
          </a:xfrm>
          <a:custGeom>
            <a:avLst/>
            <a:gdLst/>
            <a:ahLst/>
            <a:cxnLst/>
            <a:rect l="0" t="0" r="r" b="b"/>
            <a:pathLst>
              <a:path w="5760" h="3278">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ln/>
          <a:effectLst/>
          <a:extLst>
            <a:ext uri="{91240B29-F687-4f45-9708-019B960494DF}">
              <a14:hiddenLine xmlns:a14="http://schemas.microsoft.com/office/drawing/2010/main" xmlns:p14="http://schemas.microsoft.com/office/powerpoint/2010/main" xmlns:a16="http://schemas.microsoft.com/office/drawing/2014/main" xmlns="" w="9525">
                <a:solidFill>
                  <a:srgbClr val="000000"/>
                </a:solidFill>
                <a:round/>
                <a:headEnd/>
                <a:tailEnd/>
              </a14:hiddenLine>
            </a:ext>
          </a:extLst>
        </p:spPr>
        <p:style>
          <a:lnRef idx="1">
            <a:schemeClr val="accent1"/>
          </a:lnRef>
          <a:fillRef idx="3">
            <a:schemeClr val="accent1"/>
          </a:fillRef>
          <a:effectRef idx="2">
            <a:schemeClr val="accent1"/>
          </a:effectRef>
          <a:fontRef idx="minor">
            <a:schemeClr val="lt1"/>
          </a:fontRef>
        </p:style>
      </p:sp>
      <p:sp>
        <p:nvSpPr>
          <p:cNvPr id="2" name="Заголовок 1">
            <a:extLst>
              <a:ext uri="{FF2B5EF4-FFF2-40B4-BE49-F238E27FC236}">
                <a16:creationId xmlns:a16="http://schemas.microsoft.com/office/drawing/2014/main" id="{F45B3599-6B1E-4AFD-8C97-6CE54C7AC72E}"/>
              </a:ext>
            </a:extLst>
          </p:cNvPr>
          <p:cNvSpPr>
            <a:spLocks noGrp="1"/>
          </p:cNvSpPr>
          <p:nvPr>
            <p:ph type="title"/>
          </p:nvPr>
        </p:nvSpPr>
        <p:spPr>
          <a:xfrm>
            <a:off x="607501" y="639097"/>
            <a:ext cx="3721151" cy="3781101"/>
          </a:xfrm>
        </p:spPr>
        <p:txBody>
          <a:bodyPr vert="horz" lIns="91440" tIns="45720" rIns="91440" bIns="45720" rtlCol="0" anchor="b">
            <a:normAutofit/>
          </a:bodyPr>
          <a:lstStyle/>
          <a:p>
            <a:pPr>
              <a:lnSpc>
                <a:spcPct val="90000"/>
              </a:lnSpc>
            </a:pPr>
            <a:r>
              <a:rPr lang="en-US" sz="2600" dirty="0" err="1">
                <a:cs typeface="+mj-cs"/>
              </a:rPr>
              <a:t>Принимаем</a:t>
            </a:r>
            <a:r>
              <a:rPr lang="en-US" sz="2600" dirty="0">
                <a:cs typeface="+mj-cs"/>
              </a:rPr>
              <a:t> </a:t>
            </a:r>
            <a:r>
              <a:rPr lang="en-US" sz="2600" dirty="0" err="1">
                <a:cs typeface="+mj-cs"/>
              </a:rPr>
              <a:t>участие</a:t>
            </a:r>
            <a:r>
              <a:rPr lang="en-US" sz="2600" dirty="0">
                <a:cs typeface="+mj-cs"/>
              </a:rPr>
              <a:t> в </a:t>
            </a:r>
            <a:r>
              <a:rPr lang="en-US" sz="2600" dirty="0" err="1">
                <a:cs typeface="+mj-cs"/>
              </a:rPr>
              <a:t>региональных</a:t>
            </a:r>
            <a:r>
              <a:rPr lang="en-US" sz="2600" dirty="0">
                <a:cs typeface="+mj-cs"/>
              </a:rPr>
              <a:t> </a:t>
            </a:r>
            <a:r>
              <a:rPr lang="en-US" sz="2600" dirty="0" err="1">
                <a:cs typeface="+mj-cs"/>
              </a:rPr>
              <a:t>мероприятиях</a:t>
            </a:r>
            <a:r>
              <a:rPr lang="ru-RU" sz="2600" dirty="0">
                <a:cs typeface="+mj-cs"/>
              </a:rPr>
              <a:t>:</a:t>
            </a:r>
            <a:r>
              <a:rPr lang="en-US" sz="2600" dirty="0">
                <a:cs typeface="+mj-cs"/>
              </a:rPr>
              <a:t> «</a:t>
            </a:r>
            <a:r>
              <a:rPr lang="en-US" sz="2600" dirty="0" err="1">
                <a:cs typeface="+mj-cs"/>
              </a:rPr>
              <a:t>Гражданская</a:t>
            </a:r>
            <a:r>
              <a:rPr lang="en-US" sz="2600" dirty="0">
                <a:cs typeface="+mj-cs"/>
              </a:rPr>
              <a:t> </a:t>
            </a:r>
            <a:r>
              <a:rPr lang="en-US" sz="2600" dirty="0" err="1">
                <a:cs typeface="+mj-cs"/>
              </a:rPr>
              <a:t>инициатива</a:t>
            </a:r>
            <a:r>
              <a:rPr lang="en-US" sz="2600" dirty="0">
                <a:cs typeface="+mj-cs"/>
              </a:rPr>
              <a:t>», </a:t>
            </a:r>
            <a:r>
              <a:rPr lang="en-US" sz="2600" dirty="0" err="1">
                <a:cs typeface="+mj-cs"/>
              </a:rPr>
              <a:t>форум</a:t>
            </a:r>
            <a:r>
              <a:rPr lang="en-US" sz="2600" dirty="0">
                <a:cs typeface="+mj-cs"/>
              </a:rPr>
              <a:t> «</a:t>
            </a:r>
            <a:r>
              <a:rPr lang="en-US" sz="2600" dirty="0" err="1">
                <a:cs typeface="+mj-cs"/>
              </a:rPr>
              <a:t>Сообщество</a:t>
            </a:r>
            <a:r>
              <a:rPr lang="en-US" sz="2600" dirty="0">
                <a:cs typeface="+mj-cs"/>
              </a:rPr>
              <a:t>», «</a:t>
            </a:r>
            <a:r>
              <a:rPr lang="en-US" sz="2600" dirty="0" err="1">
                <a:cs typeface="+mj-cs"/>
              </a:rPr>
              <a:t>Школа</a:t>
            </a:r>
            <a:r>
              <a:rPr lang="en-US" sz="2600" dirty="0">
                <a:cs typeface="+mj-cs"/>
              </a:rPr>
              <a:t> </a:t>
            </a:r>
            <a:r>
              <a:rPr lang="en-US" sz="2600" dirty="0" err="1">
                <a:cs typeface="+mj-cs"/>
              </a:rPr>
              <a:t>ресурсных</a:t>
            </a:r>
            <a:r>
              <a:rPr lang="en-US" sz="2600" dirty="0">
                <a:cs typeface="+mj-cs"/>
              </a:rPr>
              <a:t> </a:t>
            </a:r>
            <a:r>
              <a:rPr lang="en-US" sz="2600" dirty="0" err="1">
                <a:cs typeface="+mj-cs"/>
              </a:rPr>
              <a:t>центров</a:t>
            </a:r>
            <a:r>
              <a:rPr lang="en-US" sz="2600" dirty="0">
                <a:cs typeface="+mj-cs"/>
              </a:rPr>
              <a:t>» и </a:t>
            </a:r>
            <a:r>
              <a:rPr lang="en-US" sz="2600" dirty="0" err="1">
                <a:cs typeface="+mj-cs"/>
              </a:rPr>
              <a:t>много</a:t>
            </a:r>
            <a:r>
              <a:rPr lang="ru-RU" sz="2600" dirty="0">
                <a:cs typeface="+mj-cs"/>
              </a:rPr>
              <a:t>м</a:t>
            </a:r>
            <a:r>
              <a:rPr lang="en-US" sz="2600" dirty="0">
                <a:cs typeface="+mj-cs"/>
              </a:rPr>
              <a:t> </a:t>
            </a:r>
            <a:r>
              <a:rPr lang="en-US" sz="2600" dirty="0" err="1">
                <a:cs typeface="+mj-cs"/>
              </a:rPr>
              <a:t>друго</a:t>
            </a:r>
            <a:r>
              <a:rPr lang="ru-RU" sz="2600" dirty="0">
                <a:cs typeface="+mj-cs"/>
              </a:rPr>
              <a:t>м</a:t>
            </a:r>
            <a:r>
              <a:rPr lang="en-US" sz="2600" dirty="0">
                <a:cs typeface="+mj-cs"/>
              </a:rPr>
              <a:t>.</a:t>
            </a:r>
          </a:p>
        </p:txBody>
      </p:sp>
      <p:pic>
        <p:nvPicPr>
          <p:cNvPr id="7" name="Рисунок 6" descr="Изображение выглядит как текст, стоит, в позе&#10;&#10;Автоматически созданное описание">
            <a:extLst>
              <a:ext uri="{FF2B5EF4-FFF2-40B4-BE49-F238E27FC236}">
                <a16:creationId xmlns:a16="http://schemas.microsoft.com/office/drawing/2014/main" id="{FD8474D5-3FFA-45AC-BEA3-B90D68500DF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766" r="6544"/>
          <a:stretch/>
        </p:blipFill>
        <p:spPr>
          <a:xfrm>
            <a:off x="4575687" y="2611818"/>
            <a:ext cx="4568313" cy="4246181"/>
          </a:xfrm>
          <a:prstGeom prst="rect">
            <a:avLst/>
          </a:prstGeom>
          <a:ln w="19050">
            <a:solidFill>
              <a:schemeClr val="accent1"/>
            </a:solidFill>
          </a:ln>
        </p:spPr>
      </p:pic>
      <p:pic>
        <p:nvPicPr>
          <p:cNvPr id="5" name="Объект 4" descr="Изображение выглядит как человек, группа, в позе, люди&#10;&#10;Автоматически созданное описание">
            <a:extLst>
              <a:ext uri="{FF2B5EF4-FFF2-40B4-BE49-F238E27FC236}">
                <a16:creationId xmlns:a16="http://schemas.microsoft.com/office/drawing/2014/main" id="{9C8CE4CA-9E6D-45AB-A298-1CE15837399B}"/>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6803" r="2" b="4560"/>
          <a:stretch/>
        </p:blipFill>
        <p:spPr>
          <a:xfrm>
            <a:off x="4575687" y="10"/>
            <a:ext cx="4568313" cy="2611807"/>
          </a:xfrm>
          <a:prstGeom prst="rect">
            <a:avLst/>
          </a:prstGeom>
          <a:ln w="19050">
            <a:solidFill>
              <a:schemeClr val="accent1"/>
            </a:solidFill>
          </a:ln>
        </p:spPr>
      </p:pic>
    </p:spTree>
    <p:extLst>
      <p:ext uri="{BB962C8B-B14F-4D97-AF65-F5344CB8AC3E}">
        <p14:creationId xmlns:p14="http://schemas.microsoft.com/office/powerpoint/2010/main" val="39936858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7695" y="1479373"/>
            <a:ext cx="8373616" cy="936104"/>
          </a:xfrm>
        </p:spPr>
        <p:txBody>
          <a:bodyPr>
            <a:normAutofit fontScale="90000"/>
          </a:bodyPr>
          <a:lstStyle/>
          <a:p>
            <a:pPr algn="ctr"/>
            <a:r>
              <a:rPr lang="ru-RU" dirty="0"/>
              <a:t>   </a:t>
            </a:r>
            <a:r>
              <a:rPr lang="en-US" sz="4700" u="sng" dirty="0">
                <a:latin typeface="Arial Narrow" panose="020B0606020202030204" pitchFamily="34" charset="0"/>
              </a:rPr>
              <a:t>https://www.instagram.com/resurskol/</a:t>
            </a:r>
            <a:r>
              <a:rPr lang="en-US" sz="4700" dirty="0">
                <a:effectLst/>
                <a:latin typeface="Arial Narrow" panose="020B0606020202030204" pitchFamily="34" charset="0"/>
                <a:ea typeface="+mj-ea"/>
                <a:cs typeface="+mj-cs"/>
              </a:rPr>
              <a:t>, </a:t>
            </a:r>
            <a:r>
              <a:rPr lang="en-US" sz="4700" dirty="0">
                <a:solidFill>
                  <a:schemeClr val="tx1"/>
                </a:solidFill>
                <a:effectLst/>
                <a:latin typeface="Arial Narrow" panose="020B0606020202030204" pitchFamily="34" charset="0"/>
                <a:ea typeface="+mj-ea"/>
                <a:cs typeface="+mj-cs"/>
                <a:hlinkClick r:id="rId2">
                  <a:extLst>
                    <a:ext uri="{A12FA001-AC4F-418D-AE19-62706E023703}">
                      <ahyp:hlinkClr xmlns:ahyp="http://schemas.microsoft.com/office/drawing/2018/hyperlinkcolor" val="tx"/>
                    </a:ext>
                  </a:extLst>
                </a:hlinkClick>
              </a:rPr>
              <a:t>https://vk.com/resurskol</a:t>
            </a:r>
            <a:r>
              <a:rPr lang="ru-RU" sz="4700" dirty="0">
                <a:solidFill>
                  <a:schemeClr val="tx1"/>
                </a:solidFill>
                <a:latin typeface="Arial Narrow" panose="020B0606020202030204" pitchFamily="34" charset="0"/>
                <a:cs typeface="+mj-cs"/>
              </a:rPr>
              <a:t>, </a:t>
            </a:r>
            <a:r>
              <a:rPr lang="ru-RU" sz="4900" dirty="0">
                <a:solidFill>
                  <a:schemeClr val="tx1"/>
                </a:solidFill>
                <a:effectLst/>
                <a:latin typeface="Arial Narrow" panose="020B0606020202030204" pitchFamily="34" charset="0"/>
                <a:ea typeface="+mj-ea"/>
                <a:cs typeface="+mj-cs"/>
              </a:rPr>
              <a:t> </a:t>
            </a:r>
            <a:br>
              <a:rPr lang="ru-RU" sz="6000" dirty="0">
                <a:solidFill>
                  <a:schemeClr val="tx1"/>
                </a:solidFill>
                <a:latin typeface="Arial Narrow" panose="020B0606020202030204" pitchFamily="34" charset="0"/>
                <a:cs typeface="+mj-cs"/>
              </a:rPr>
            </a:br>
            <a:r>
              <a:rPr lang="ru-RU" sz="3200" dirty="0">
                <a:solidFill>
                  <a:schemeClr val="tx1"/>
                </a:solidFill>
                <a:hlinkClick r:id="rId3">
                  <a:extLst>
                    <a:ext uri="{A12FA001-AC4F-418D-AE19-62706E023703}">
                      <ahyp:hlinkClr xmlns:ahyp="http://schemas.microsoft.com/office/drawing/2018/hyperlinkcolor" val="tx"/>
                    </a:ext>
                  </a:extLst>
                </a:hlinkClick>
              </a:rPr>
              <a:t>(20+) </a:t>
            </a:r>
            <a:r>
              <a:rPr lang="ru-RU" sz="3200" dirty="0" err="1">
                <a:solidFill>
                  <a:schemeClr val="tx1"/>
                </a:solidFill>
                <a:hlinkClick r:id="rId3">
                  <a:extLst>
                    <a:ext uri="{A12FA001-AC4F-418D-AE19-62706E023703}">
                      <ahyp:hlinkClr xmlns:ahyp="http://schemas.microsoft.com/office/drawing/2018/hyperlinkcolor" val="tx"/>
                    </a:ext>
                  </a:extLst>
                </a:hlinkClick>
              </a:rPr>
              <a:t>Рцои</a:t>
            </a:r>
            <a:r>
              <a:rPr lang="ru-RU" sz="3200" dirty="0">
                <a:solidFill>
                  <a:schemeClr val="tx1"/>
                </a:solidFill>
                <a:hlinkClick r:id="rId3">
                  <a:extLst>
                    <a:ext uri="{A12FA001-AC4F-418D-AE19-62706E023703}">
                      <ahyp:hlinkClr xmlns:ahyp="http://schemas.microsoft.com/office/drawing/2018/hyperlinkcolor" val="tx"/>
                    </a:ext>
                  </a:extLst>
                </a:hlinkClick>
              </a:rPr>
              <a:t> Колыванский | </a:t>
            </a:r>
            <a:r>
              <a:rPr lang="en-US" sz="3200" dirty="0">
                <a:solidFill>
                  <a:schemeClr val="tx1"/>
                </a:solidFill>
                <a:hlinkClick r:id="rId3">
                  <a:extLst>
                    <a:ext uri="{A12FA001-AC4F-418D-AE19-62706E023703}">
                      <ahyp:hlinkClr xmlns:ahyp="http://schemas.microsoft.com/office/drawing/2018/hyperlinkcolor" val="tx"/>
                    </a:ext>
                  </a:extLst>
                </a:hlinkClick>
              </a:rPr>
              <a:t>Facebook</a:t>
            </a:r>
            <a:endParaRPr lang="ru-RU" sz="6000" b="1" dirty="0">
              <a:solidFill>
                <a:schemeClr val="tx1"/>
              </a:solidFill>
            </a:endParaRPr>
          </a:p>
        </p:txBody>
      </p:sp>
      <p:pic>
        <p:nvPicPr>
          <p:cNvPr id="5" name="Рисунок 4">
            <a:extLst>
              <a:ext uri="{FF2B5EF4-FFF2-40B4-BE49-F238E27FC236}">
                <a16:creationId xmlns:a16="http://schemas.microsoft.com/office/drawing/2014/main" id="{4BE184EB-DF11-4A77-80B1-2F7455DC9A84}"/>
              </a:ext>
            </a:extLst>
          </p:cNvPr>
          <p:cNvPicPr>
            <a:picLocks noChangeAspect="1"/>
          </p:cNvPicPr>
          <p:nvPr/>
        </p:nvPicPr>
        <p:blipFill>
          <a:blip r:embed="rId4" cstate="print">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39552" y="2844625"/>
            <a:ext cx="2004361" cy="1988702"/>
          </a:xfrm>
          <a:prstGeom prst="rect">
            <a:avLst/>
          </a:prstGeom>
        </p:spPr>
      </p:pic>
      <p:pic>
        <p:nvPicPr>
          <p:cNvPr id="7" name="Рисунок 6">
            <a:extLst>
              <a:ext uri="{FF2B5EF4-FFF2-40B4-BE49-F238E27FC236}">
                <a16:creationId xmlns:a16="http://schemas.microsoft.com/office/drawing/2014/main" id="{3C07BBD4-D1B0-4914-8AC2-0737251D29C8}"/>
              </a:ext>
            </a:extLst>
          </p:cNvPr>
          <p:cNvPicPr>
            <a:picLocks noChangeAspect="1"/>
          </p:cNvPicPr>
          <p:nvPr/>
        </p:nvPicPr>
        <p:blipFill rotWithShape="1">
          <a:blip r:embed="rId6" cstate="print">
            <a:extLst>
              <a:ext uri="{28A0092B-C50C-407E-A947-70E740481C1C}">
                <a14:useLocalDpi xmlns:a14="http://schemas.microsoft.com/office/drawing/2010/main" val="0"/>
              </a:ext>
              <a:ext uri="{837473B0-CC2E-450A-ABE3-18F120FF3D39}">
                <a1611:picAttrSrcUrl xmlns:a1611="http://schemas.microsoft.com/office/drawing/2016/11/main" r:id="rId7"/>
              </a:ext>
            </a:extLst>
          </a:blip>
          <a:srcRect t="15264" r="-9" b="14911"/>
          <a:stretch/>
        </p:blipFill>
        <p:spPr>
          <a:xfrm>
            <a:off x="6106689" y="2844625"/>
            <a:ext cx="3034680" cy="2118775"/>
          </a:xfrm>
          <a:custGeom>
            <a:avLst/>
            <a:gdLst/>
            <a:ahLst/>
            <a:cxnLst/>
            <a:rect l="l" t="t" r="r" b="b"/>
            <a:pathLst>
              <a:path w="6005375" h="4192863">
                <a:moveTo>
                  <a:pt x="5424937" y="874"/>
                </a:moveTo>
                <a:cubicBezTo>
                  <a:pt x="5470440" y="-1251"/>
                  <a:pt x="5516123" y="499"/>
                  <a:pt x="5561495" y="6147"/>
                </a:cubicBezTo>
                <a:cubicBezTo>
                  <a:pt x="5636334" y="13389"/>
                  <a:pt x="5711424" y="18471"/>
                  <a:pt x="5786261" y="26095"/>
                </a:cubicBezTo>
                <a:cubicBezTo>
                  <a:pt x="5819550" y="29525"/>
                  <a:pt x="5853222" y="16820"/>
                  <a:pt x="5886002" y="28509"/>
                </a:cubicBezTo>
                <a:cubicBezTo>
                  <a:pt x="5922214" y="41469"/>
                  <a:pt x="5958870" y="47282"/>
                  <a:pt x="5995622" y="48044"/>
                </a:cubicBezTo>
                <a:lnTo>
                  <a:pt x="5998366" y="47926"/>
                </a:lnTo>
                <a:lnTo>
                  <a:pt x="5995171" y="398504"/>
                </a:lnTo>
                <a:cubicBezTo>
                  <a:pt x="5993433" y="528663"/>
                  <a:pt x="5993035" y="658806"/>
                  <a:pt x="5999656" y="788917"/>
                </a:cubicBezTo>
                <a:cubicBezTo>
                  <a:pt x="6009855" y="990282"/>
                  <a:pt x="6003364" y="1191519"/>
                  <a:pt x="5999656" y="1392757"/>
                </a:cubicBezTo>
                <a:cubicBezTo>
                  <a:pt x="5992506" y="1778706"/>
                  <a:pt x="6003364" y="2164146"/>
                  <a:pt x="5998730" y="2549586"/>
                </a:cubicBezTo>
                <a:cubicBezTo>
                  <a:pt x="5996744" y="2720440"/>
                  <a:pt x="5998994" y="2891040"/>
                  <a:pt x="6003364" y="3061895"/>
                </a:cubicBezTo>
                <a:cubicBezTo>
                  <a:pt x="6009720" y="3305846"/>
                  <a:pt x="5999922" y="3549924"/>
                  <a:pt x="5989196" y="3793749"/>
                </a:cubicBezTo>
                <a:cubicBezTo>
                  <a:pt x="5985594" y="3860794"/>
                  <a:pt x="5984646" y="3927918"/>
                  <a:pt x="5986348" y="3994981"/>
                </a:cubicBezTo>
                <a:lnTo>
                  <a:pt x="5999199" y="4192863"/>
                </a:lnTo>
                <a:lnTo>
                  <a:pt x="0" y="4192863"/>
                </a:lnTo>
                <a:lnTo>
                  <a:pt x="0" y="26225"/>
                </a:lnTo>
                <a:lnTo>
                  <a:pt x="10965" y="23935"/>
                </a:lnTo>
                <a:cubicBezTo>
                  <a:pt x="27502" y="19081"/>
                  <a:pt x="44569" y="16260"/>
                  <a:pt x="61788" y="15549"/>
                </a:cubicBezTo>
                <a:cubicBezTo>
                  <a:pt x="194437" y="-1096"/>
                  <a:pt x="327213" y="3351"/>
                  <a:pt x="460497" y="8815"/>
                </a:cubicBezTo>
                <a:cubicBezTo>
                  <a:pt x="692632" y="18217"/>
                  <a:pt x="925021" y="29144"/>
                  <a:pt x="1157537" y="25841"/>
                </a:cubicBezTo>
                <a:cubicBezTo>
                  <a:pt x="1393484" y="22410"/>
                  <a:pt x="1628922" y="29653"/>
                  <a:pt x="1864615" y="39182"/>
                </a:cubicBezTo>
                <a:cubicBezTo>
                  <a:pt x="1967913" y="43121"/>
                  <a:pt x="2071847" y="47059"/>
                  <a:pt x="2173493" y="17709"/>
                </a:cubicBezTo>
                <a:cubicBezTo>
                  <a:pt x="2196465" y="12334"/>
                  <a:pt x="2220416" y="12855"/>
                  <a:pt x="2243121" y="19234"/>
                </a:cubicBezTo>
                <a:cubicBezTo>
                  <a:pt x="2357219" y="45789"/>
                  <a:pt x="2471952" y="53666"/>
                  <a:pt x="2587321" y="27492"/>
                </a:cubicBezTo>
                <a:cubicBezTo>
                  <a:pt x="2719944" y="-1223"/>
                  <a:pt x="2856455" y="-7360"/>
                  <a:pt x="2991111" y="9323"/>
                </a:cubicBezTo>
                <a:cubicBezTo>
                  <a:pt x="3114231" y="23045"/>
                  <a:pt x="3237985" y="37911"/>
                  <a:pt x="3361358" y="26857"/>
                </a:cubicBezTo>
                <a:cubicBezTo>
                  <a:pt x="3556266" y="9323"/>
                  <a:pt x="3750918" y="24570"/>
                  <a:pt x="3945825" y="29271"/>
                </a:cubicBezTo>
                <a:cubicBezTo>
                  <a:pt x="4010625" y="30796"/>
                  <a:pt x="4075806" y="44137"/>
                  <a:pt x="4140224" y="32193"/>
                </a:cubicBezTo>
                <a:cubicBezTo>
                  <a:pt x="4241744" y="13389"/>
                  <a:pt x="4342120" y="20631"/>
                  <a:pt x="4443766" y="31177"/>
                </a:cubicBezTo>
                <a:cubicBezTo>
                  <a:pt x="4638419" y="51507"/>
                  <a:pt x="4832945" y="61290"/>
                  <a:pt x="5026708" y="23172"/>
                </a:cubicBezTo>
                <a:cubicBezTo>
                  <a:pt x="5086807" y="11229"/>
                  <a:pt x="5146524" y="4368"/>
                  <a:pt x="5207640" y="20377"/>
                </a:cubicBezTo>
                <a:cubicBezTo>
                  <a:pt x="5234626" y="26539"/>
                  <a:pt x="5262719" y="26019"/>
                  <a:pt x="5289465" y="18853"/>
                </a:cubicBezTo>
                <a:cubicBezTo>
                  <a:pt x="5334113" y="9000"/>
                  <a:pt x="5379435" y="2999"/>
                  <a:pt x="5424937" y="874"/>
                </a:cubicBezTo>
                <a:close/>
              </a:path>
            </a:pathLst>
          </a:custGeom>
        </p:spPr>
      </p:pic>
      <p:sp>
        <p:nvSpPr>
          <p:cNvPr id="9" name="TextBox 8">
            <a:extLst>
              <a:ext uri="{FF2B5EF4-FFF2-40B4-BE49-F238E27FC236}">
                <a16:creationId xmlns:a16="http://schemas.microsoft.com/office/drawing/2014/main" id="{5C4617C0-6286-4ECC-BE1C-AD49F8DEB651}"/>
              </a:ext>
            </a:extLst>
          </p:cNvPr>
          <p:cNvSpPr txBox="1"/>
          <p:nvPr/>
        </p:nvSpPr>
        <p:spPr>
          <a:xfrm>
            <a:off x="7932418" y="7385243"/>
            <a:ext cx="1937899" cy="307777"/>
          </a:xfrm>
          <a:prstGeom prst="rect">
            <a:avLst/>
          </a:prstGeom>
          <a:solidFill>
            <a:srgbClr val="000000"/>
          </a:solidFill>
        </p:spPr>
        <p:txBody>
          <a:bodyPr wrap="square" rtlCol="0">
            <a:spAutoFit/>
          </a:bodyPr>
          <a:lstStyle/>
          <a:p>
            <a:pPr algn="r">
              <a:spcAft>
                <a:spcPts val="600"/>
              </a:spcAft>
            </a:pPr>
            <a:r>
              <a:rPr lang="ru-RU" sz="700">
                <a:solidFill>
                  <a:srgbClr val="FFFFFF"/>
                </a:solidFill>
                <a:hlinkClick r:id="rId7" tooltip="http://pngimg.com/download/40200">
                  <a:extLst>
                    <a:ext uri="{A12FA001-AC4F-418D-AE19-62706E023703}">
                      <ahyp:hlinkClr xmlns:ahyp="http://schemas.microsoft.com/office/drawing/2018/hyperlinkcolor" val="tx"/>
                    </a:ext>
                  </a:extLst>
                </a:hlinkClick>
              </a:rPr>
              <a:t>Это изображение</a:t>
            </a:r>
            <a:r>
              <a:rPr lang="ru-RU" sz="700">
                <a:solidFill>
                  <a:srgbClr val="FFFFFF"/>
                </a:solidFill>
              </a:rPr>
              <a:t>, автор: Неизвестный автор, лицензия: </a:t>
            </a:r>
            <a:r>
              <a:rPr lang="ru-RU" sz="700">
                <a:solidFill>
                  <a:srgbClr val="FFFFFF"/>
                </a:solidFill>
                <a:hlinkClick r:id="rId8" tooltip="https://creativecommons.org/licenses/by-nc/3.0/">
                  <a:extLst>
                    <a:ext uri="{A12FA001-AC4F-418D-AE19-62706E023703}">
                      <ahyp:hlinkClr xmlns:ahyp="http://schemas.microsoft.com/office/drawing/2018/hyperlinkcolor" val="tx"/>
                    </a:ext>
                  </a:extLst>
                </a:hlinkClick>
              </a:rPr>
              <a:t>CC BY-NC</a:t>
            </a:r>
            <a:endParaRPr lang="ru-RU" sz="700">
              <a:solidFill>
                <a:srgbClr val="FFFFFF"/>
              </a:solidFill>
            </a:endParaRPr>
          </a:p>
        </p:txBody>
      </p:sp>
      <p:pic>
        <p:nvPicPr>
          <p:cNvPr id="8" name="Рисунок 7" descr="Изображение выглядит как текст, коллекция картинок&#10;&#10;Автоматически созданное описание">
            <a:extLst>
              <a:ext uri="{FF2B5EF4-FFF2-40B4-BE49-F238E27FC236}">
                <a16:creationId xmlns:a16="http://schemas.microsoft.com/office/drawing/2014/main" id="{7FAE8614-C012-41D2-81B8-13A2A9EC96E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03848" y="2830462"/>
            <a:ext cx="2331918" cy="3224124"/>
          </a:xfrm>
          <a:prstGeom prst="rect">
            <a:avLst/>
          </a:prstGeom>
        </p:spPr>
      </p:pic>
    </p:spTree>
    <p:extLst>
      <p:ext uri="{BB962C8B-B14F-4D97-AF65-F5344CB8AC3E}">
        <p14:creationId xmlns:p14="http://schemas.microsoft.com/office/powerpoint/2010/main" val="868259588"/>
      </p:ext>
    </p:extLst>
  </p:cSld>
  <p:clrMapOvr>
    <a:masterClrMapping/>
  </p:clrMapOvr>
  <mc:AlternateContent xmlns:mc="http://schemas.openxmlformats.org/markup-compatibility/2006" xmlns:p14="http://schemas.microsoft.com/office/powerpoint/2010/main">
    <mc:Choice Requires="p14">
      <p:transition spd="slow" p14:dur="2000" advTm="18427"/>
    </mc:Choice>
    <mc:Fallback xmlns="">
      <p:transition spd="slow" advTm="18427"/>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572784"/>
          </a:xfrm>
        </p:spPr>
        <p:txBody>
          <a:bodyPr>
            <a:noAutofit/>
          </a:bodyPr>
          <a:lstStyle/>
          <a:p>
            <a:pPr algn="ctr"/>
            <a:r>
              <a:rPr lang="ru-RU" sz="2800" dirty="0"/>
              <a:t>Программа «Развитие и поддержка территориального общественного самоуправления на территории Колыванского района Новосибирской области»</a:t>
            </a:r>
          </a:p>
        </p:txBody>
      </p:sp>
      <p:sp>
        <p:nvSpPr>
          <p:cNvPr id="9" name="Объект 8">
            <a:extLst>
              <a:ext uri="{FF2B5EF4-FFF2-40B4-BE49-F238E27FC236}">
                <a16:creationId xmlns:a16="http://schemas.microsoft.com/office/drawing/2014/main" id="{985576C3-E7DD-4E4B-9D42-344310F7D211}"/>
              </a:ext>
            </a:extLst>
          </p:cNvPr>
          <p:cNvSpPr>
            <a:spLocks noGrp="1"/>
          </p:cNvSpPr>
          <p:nvPr>
            <p:ph idx="1"/>
          </p:nvPr>
        </p:nvSpPr>
        <p:spPr>
          <a:xfrm>
            <a:off x="457200" y="4581128"/>
            <a:ext cx="8229600" cy="1743471"/>
          </a:xfrm>
        </p:spPr>
        <p:txBody>
          <a:bodyPr>
            <a:normAutofit fontScale="62500" lnSpcReduction="20000"/>
          </a:bodyPr>
          <a:lstStyle/>
          <a:p>
            <a:r>
              <a:rPr lang="ru-RU" sz="3600" b="1" dirty="0">
                <a:solidFill>
                  <a:srgbClr val="C00000"/>
                </a:solidFill>
              </a:rPr>
              <a:t>Сумма гранта 566 400 рублей.</a:t>
            </a:r>
          </a:p>
          <a:p>
            <a:r>
              <a:rPr lang="ru-RU" sz="3600" b="1" dirty="0">
                <a:solidFill>
                  <a:srgbClr val="C00000"/>
                </a:solidFill>
              </a:rPr>
              <a:t>Было подано 9 заявок.</a:t>
            </a:r>
          </a:p>
          <a:p>
            <a:r>
              <a:rPr lang="ru-RU" sz="3600" b="1" dirty="0">
                <a:solidFill>
                  <a:srgbClr val="C00000"/>
                </a:solidFill>
              </a:rPr>
              <a:t>Определено 6 победителей</a:t>
            </a:r>
          </a:p>
          <a:p>
            <a:r>
              <a:rPr lang="ru-RU" sz="3600" b="1" dirty="0">
                <a:solidFill>
                  <a:srgbClr val="C00000"/>
                </a:solidFill>
              </a:rPr>
              <a:t>Все проекты успешно завершены</a:t>
            </a:r>
          </a:p>
        </p:txBody>
      </p:sp>
      <p:pic>
        <p:nvPicPr>
          <p:cNvPr id="4" name="Рисунок 3" descr="Изображение выглядит как текст, коллекция картинок&#10;&#10;Автоматически созданное описание">
            <a:extLst>
              <a:ext uri="{FF2B5EF4-FFF2-40B4-BE49-F238E27FC236}">
                <a16:creationId xmlns:a16="http://schemas.microsoft.com/office/drawing/2014/main" id="{EBF56B57-9018-459F-BEC9-AC0EF111A6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4324" y="2252378"/>
            <a:ext cx="5893440" cy="2160240"/>
          </a:xfrm>
          <a:prstGeom prst="rect">
            <a:avLst/>
          </a:prstGeom>
        </p:spPr>
      </p:pic>
    </p:spTree>
    <p:extLst>
      <p:ext uri="{BB962C8B-B14F-4D97-AF65-F5344CB8AC3E}">
        <p14:creationId xmlns:p14="http://schemas.microsoft.com/office/powerpoint/2010/main" val="1625471210"/>
      </p:ext>
    </p:extLst>
  </p:cSld>
  <p:clrMapOvr>
    <a:masterClrMapping/>
  </p:clrMapOvr>
  <mc:AlternateContent xmlns:mc="http://schemas.openxmlformats.org/markup-compatibility/2006" xmlns:p14="http://schemas.microsoft.com/office/powerpoint/2010/main">
    <mc:Choice Requires="p14">
      <p:transition spd="slow" p14:dur="2000" advTm="4305"/>
    </mc:Choice>
    <mc:Fallback xmlns="">
      <p:transition spd="slow" advTm="4305"/>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76672"/>
            <a:ext cx="8856984" cy="5976664"/>
          </a:xfrm>
        </p:spPr>
        <p:txBody>
          <a:bodyPr anchor="b">
            <a:normAutofit fontScale="90000"/>
          </a:bodyPr>
          <a:lstStyle/>
          <a:p>
            <a:pPr indent="648000">
              <a:lnSpc>
                <a:spcPct val="90000"/>
              </a:lnSpc>
            </a:pPr>
            <a:r>
              <a:rPr lang="ru-RU" sz="3900" dirty="0"/>
              <a:t>Победителями стали проекты:</a:t>
            </a:r>
            <a:br>
              <a:rPr lang="ru-RU" sz="3900" dirty="0"/>
            </a:br>
            <a:br>
              <a:rPr lang="ru-RU" sz="3900" dirty="0"/>
            </a:br>
            <a:r>
              <a:rPr lang="ru-RU" sz="3900" dirty="0"/>
              <a:t>   </a:t>
            </a:r>
            <a:r>
              <a:rPr lang="ru-RU" sz="2000" dirty="0"/>
              <a:t>1. </a:t>
            </a:r>
            <a:r>
              <a:rPr lang="ru-RU" sz="2000" dirty="0">
                <a:solidFill>
                  <a:srgbClr val="92D050"/>
                </a:solidFill>
              </a:rPr>
              <a:t>Проект </a:t>
            </a:r>
            <a:r>
              <a:rPr lang="ru-RU" sz="20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«Благоустройство детской площадки в центре села </a:t>
            </a:r>
            <a:r>
              <a:rPr lang="ru-RU" sz="2000" b="1" dirty="0" err="1">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Кандаурово</a:t>
            </a:r>
            <a:r>
              <a:rPr lang="ru-RU" sz="20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a:t>
            </a:r>
            <a:r>
              <a:rPr lang="ru-RU" sz="20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(ТОС «</a:t>
            </a:r>
            <a:r>
              <a:rPr lang="ru-RU" sz="2000" dirty="0" err="1">
                <a:effectLst/>
                <a:latin typeface="Times New Roman" panose="02020603050405020304" pitchFamily="18" charset="0"/>
                <a:ea typeface="Calibri" panose="020F0502020204030204" pitchFamily="34" charset="0"/>
                <a:cs typeface="Times New Roman" panose="02020603050405020304" pitchFamily="18" charset="0"/>
              </a:rPr>
              <a:t>Кандауровские</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 рассветы» с. </a:t>
            </a:r>
            <a:r>
              <a:rPr lang="ru-RU" sz="2000" dirty="0" err="1">
                <a:effectLst/>
                <a:latin typeface="Times New Roman" panose="02020603050405020304" pitchFamily="18" charset="0"/>
                <a:ea typeface="Calibri" panose="020F0502020204030204" pitchFamily="34" charset="0"/>
                <a:cs typeface="Times New Roman" panose="02020603050405020304" pitchFamily="18" charset="0"/>
              </a:rPr>
              <a:t>Кандаурово</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 Руководитель </a:t>
            </a:r>
            <a:r>
              <a:rPr lang="ru-RU" sz="2000" dirty="0" err="1">
                <a:effectLst/>
                <a:latin typeface="Times New Roman" panose="02020603050405020304" pitchFamily="18" charset="0"/>
                <a:ea typeface="Calibri" panose="020F0502020204030204" pitchFamily="34" charset="0"/>
                <a:cs typeface="Times New Roman" panose="02020603050405020304" pitchFamily="18" charset="0"/>
              </a:rPr>
              <a:t>Поршенникова</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 Нина Николаевна.</a:t>
            </a:r>
            <a:br>
              <a:rPr lang="ru-RU" sz="2000" dirty="0">
                <a:effectLst/>
                <a:latin typeface="Times New Roman" panose="02020603050405020304" pitchFamily="18" charset="0"/>
                <a:ea typeface="Calibri" panose="020F0502020204030204" pitchFamily="34" charset="0"/>
                <a:cs typeface="Times New Roman" panose="02020603050405020304" pitchFamily="18" charset="0"/>
              </a:rPr>
            </a:b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     2</a:t>
            </a:r>
            <a:r>
              <a:rPr lang="ru-RU" sz="20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2000" b="1" dirty="0">
                <a:solidFill>
                  <a:srgbClr val="92D050"/>
                </a:solidFill>
                <a:effectLst/>
                <a:latin typeface="Times New Roman" panose="02020603050405020304" pitchFamily="18" charset="0"/>
                <a:ea typeface="Calibri" panose="020F0502020204030204" pitchFamily="34" charset="0"/>
              </a:rPr>
              <a:t>Проект «Детский городок» </a:t>
            </a:r>
            <a:r>
              <a:rPr lang="ru-RU" sz="2000" dirty="0">
                <a:effectLst/>
                <a:latin typeface="Times New Roman" panose="02020603050405020304" pitchFamily="18" charset="0"/>
                <a:ea typeface="Calibri" panose="020F0502020204030204" pitchFamily="34" charset="0"/>
              </a:rPr>
              <a:t>(ТОС «Оптимист» с. Сидоровка). Руководитель Старостина  Вера Николаевна.</a:t>
            </a:r>
            <a:br>
              <a:rPr lang="ru-RU" sz="2000" dirty="0">
                <a:effectLst/>
                <a:latin typeface="Times New Roman" panose="02020603050405020304" pitchFamily="18" charset="0"/>
                <a:ea typeface="Calibri" panose="020F0502020204030204" pitchFamily="34" charset="0"/>
              </a:rPr>
            </a:br>
            <a:r>
              <a:rPr lang="ru-RU" sz="2000" dirty="0">
                <a:effectLst/>
                <a:latin typeface="Times New Roman" panose="02020603050405020304" pitchFamily="18" charset="0"/>
                <a:ea typeface="Calibri" panose="020F0502020204030204" pitchFamily="34" charset="0"/>
              </a:rPr>
              <a:t>     3. </a:t>
            </a:r>
            <a:r>
              <a:rPr lang="ru-RU" sz="2000" dirty="0">
                <a:solidFill>
                  <a:srgbClr val="92D050"/>
                </a:solidFill>
                <a:effectLst/>
                <a:latin typeface="Times New Roman" panose="02020603050405020304" pitchFamily="18" charset="0"/>
                <a:ea typeface="Calibri" panose="020F0502020204030204" pitchFamily="34" charset="0"/>
              </a:rPr>
              <a:t>Проект </a:t>
            </a:r>
            <a:r>
              <a:rPr lang="ru-RU" sz="2000" b="1" dirty="0">
                <a:solidFill>
                  <a:srgbClr val="92D050"/>
                </a:solidFill>
                <a:effectLst/>
                <a:latin typeface="Times New Roman" panose="02020603050405020304" pitchFamily="18" charset="0"/>
                <a:ea typeface="Calibri" panose="020F0502020204030204" pitchFamily="34" charset="0"/>
              </a:rPr>
              <a:t>«Спорту все возрасты покорны»</a:t>
            </a:r>
            <a:r>
              <a:rPr lang="ru-RU" sz="2000" dirty="0">
                <a:solidFill>
                  <a:srgbClr val="92D050"/>
                </a:solidFill>
                <a:effectLst/>
                <a:latin typeface="Times New Roman" panose="02020603050405020304" pitchFamily="18" charset="0"/>
                <a:ea typeface="Calibri" panose="020F0502020204030204" pitchFamily="34" charset="0"/>
              </a:rPr>
              <a:t> </a:t>
            </a:r>
            <a:r>
              <a:rPr lang="ru-RU" sz="2000" dirty="0">
                <a:effectLst/>
                <a:latin typeface="Times New Roman" panose="02020603050405020304" pitchFamily="18" charset="0"/>
                <a:ea typeface="Calibri" panose="020F0502020204030204" pitchFamily="34" charset="0"/>
              </a:rPr>
              <a:t>(ТОС «Социальное партнерство» д. Б. </a:t>
            </a:r>
            <a:r>
              <a:rPr lang="ru-RU" sz="2000" dirty="0" err="1">
                <a:effectLst/>
                <a:latin typeface="Times New Roman" panose="02020603050405020304" pitchFamily="18" charset="0"/>
                <a:ea typeface="Calibri" panose="020F0502020204030204" pitchFamily="34" charset="0"/>
              </a:rPr>
              <a:t>Оеш</a:t>
            </a:r>
            <a:r>
              <a:rPr lang="ru-RU" sz="2000" dirty="0">
                <a:effectLst/>
                <a:latin typeface="Times New Roman" panose="02020603050405020304" pitchFamily="18" charset="0"/>
                <a:ea typeface="Calibri" panose="020F0502020204030204" pitchFamily="34" charset="0"/>
              </a:rPr>
              <a:t>). Руководитель Ханаева Алиса Олеговна.</a:t>
            </a:r>
            <a:br>
              <a:rPr lang="ru-RU" sz="2000" dirty="0">
                <a:effectLst/>
                <a:latin typeface="Times New Roman" panose="02020603050405020304" pitchFamily="18" charset="0"/>
                <a:ea typeface="Calibri" panose="020F0502020204030204" pitchFamily="34" charset="0"/>
              </a:rPr>
            </a:br>
            <a:r>
              <a:rPr lang="ru-RU" sz="2000" dirty="0">
                <a:effectLst/>
                <a:latin typeface="Times New Roman" panose="02020603050405020304" pitchFamily="18" charset="0"/>
                <a:ea typeface="Calibri" panose="020F0502020204030204" pitchFamily="34" charset="0"/>
              </a:rPr>
              <a:t>    4. </a:t>
            </a:r>
            <a:r>
              <a:rPr lang="ru-RU" sz="20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Проект «Создание благоприятных условий для жителей и туристов, посещающих поселение чатских татар д. Юрт-Ора посредство капитального ремонта обелиска героям ВОВ и озеленения территории»</a:t>
            </a:r>
            <a:r>
              <a:rPr lang="ru-RU" sz="20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(ТОС д. Юрт-Ора). Руководитель Шагабутдинов Навиль Хасанович.</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Calibri" panose="020F0502020204030204" pitchFamily="34" charset="0"/>
                <a:ea typeface="Calibri" panose="020F0502020204030204" pitchFamily="34" charset="0"/>
                <a:cs typeface="Times New Roman" panose="02020603050405020304" pitchFamily="18" charset="0"/>
              </a:rPr>
              <a:t>     5. </a:t>
            </a:r>
            <a:r>
              <a:rPr lang="ru-RU" sz="20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Проект </a:t>
            </a:r>
            <a:r>
              <a:rPr lang="ru-RU" sz="2000" b="1"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«Благоустройство парка им. Д.Н. Пичугина»</a:t>
            </a:r>
            <a:r>
              <a:rPr lang="ru-RU" sz="2000" dirty="0">
                <a:solidFill>
                  <a:srgbClr val="92D050"/>
                </a:solidFill>
                <a:effectLst/>
                <a:latin typeface="Times New Roman" panose="02020603050405020304" pitchFamily="18" charset="0"/>
                <a:ea typeface="Calibri" panose="020F0502020204030204" pitchFamily="34" charset="0"/>
                <a:cs typeface="Times New Roman" panose="02020603050405020304" pitchFamily="18" charset="0"/>
              </a:rPr>
              <a:t> </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(ТОС «Ветеран», </a:t>
            </a:r>
            <a:r>
              <a:rPr lang="ru-RU" sz="2000" dirty="0" err="1">
                <a:effectLst/>
                <a:latin typeface="Times New Roman" panose="02020603050405020304" pitchFamily="18" charset="0"/>
                <a:ea typeface="Calibri" panose="020F0502020204030204" pitchFamily="34" charset="0"/>
                <a:cs typeface="Times New Roman" panose="02020603050405020304" pitchFamily="18" charset="0"/>
              </a:rPr>
              <a:t>р.п</a:t>
            </a:r>
            <a:r>
              <a:rPr lang="ru-RU" sz="2000" dirty="0">
                <a:effectLst/>
                <a:latin typeface="Times New Roman" panose="02020603050405020304" pitchFamily="18" charset="0"/>
                <a:ea typeface="Calibri" panose="020F0502020204030204" pitchFamily="34" charset="0"/>
                <a:cs typeface="Times New Roman" panose="02020603050405020304" pitchFamily="18" charset="0"/>
              </a:rPr>
              <a:t>. Колывань), руководитель Афанасьева Александра Александровна. </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r>
              <a:rPr lang="ru-RU" sz="2000" dirty="0">
                <a:effectLst/>
                <a:latin typeface="Calibri" panose="020F0502020204030204" pitchFamily="34" charset="0"/>
                <a:ea typeface="Calibri" panose="020F0502020204030204" pitchFamily="34" charset="0"/>
                <a:cs typeface="Times New Roman" panose="02020603050405020304" pitchFamily="18" charset="0"/>
              </a:rPr>
              <a:t>     6</a:t>
            </a:r>
            <a:r>
              <a:rPr lang="ru-RU" sz="2000" dirty="0">
                <a:solidFill>
                  <a:srgbClr val="92D050"/>
                </a:solidFill>
                <a:effectLst/>
                <a:latin typeface="Calibri" panose="020F0502020204030204" pitchFamily="34" charset="0"/>
                <a:ea typeface="Calibri" panose="020F0502020204030204" pitchFamily="34" charset="0"/>
                <a:cs typeface="Times New Roman" panose="02020603050405020304" pitchFamily="18" charset="0"/>
              </a:rPr>
              <a:t>. </a:t>
            </a:r>
            <a:r>
              <a:rPr lang="ru-RU" sz="2000" b="1" dirty="0">
                <a:solidFill>
                  <a:srgbClr val="92D050"/>
                </a:solidFill>
                <a:effectLst/>
                <a:latin typeface="Times New Roman" panose="02020603050405020304" pitchFamily="18" charset="0"/>
                <a:ea typeface="Calibri" panose="020F0502020204030204" pitchFamily="34" charset="0"/>
              </a:rPr>
              <a:t>Проект «Социально-коммуникативный уголок адаптации и отдыха «Беседка»</a:t>
            </a:r>
            <a:r>
              <a:rPr lang="ru-RU" sz="2000" dirty="0">
                <a:solidFill>
                  <a:srgbClr val="92D050"/>
                </a:solidFill>
                <a:effectLst/>
                <a:latin typeface="Times New Roman" panose="02020603050405020304" pitchFamily="18" charset="0"/>
                <a:ea typeface="Calibri" panose="020F0502020204030204" pitchFamily="34" charset="0"/>
              </a:rPr>
              <a:t> </a:t>
            </a:r>
            <a:r>
              <a:rPr lang="ru-RU" sz="2000" dirty="0">
                <a:effectLst/>
                <a:latin typeface="Times New Roman" panose="02020603050405020304" pitchFamily="18" charset="0"/>
                <a:ea typeface="Calibri" panose="020F0502020204030204" pitchFamily="34" charset="0"/>
              </a:rPr>
              <a:t>(ТОС «Вдохновение» д. Амба.) Руководитель Мухачева Тамара Анатольевна.</a:t>
            </a:r>
            <a:br>
              <a:rPr lang="ru-RU" sz="2000" dirty="0">
                <a:effectLst/>
                <a:latin typeface="Calibri" panose="020F0502020204030204" pitchFamily="34" charset="0"/>
                <a:ea typeface="Calibri" panose="020F0502020204030204" pitchFamily="34" charset="0"/>
                <a:cs typeface="Times New Roman" panose="02020603050405020304" pitchFamily="18" charset="0"/>
              </a:rPr>
            </a:br>
            <a:br>
              <a:rPr lang="ru-RU" sz="2000" dirty="0"/>
            </a:br>
            <a:endParaRPr lang="ru-RU" sz="2000" dirty="0"/>
          </a:p>
        </p:txBody>
      </p:sp>
    </p:spTree>
    <p:extLst>
      <p:ext uri="{BB962C8B-B14F-4D97-AF65-F5344CB8AC3E}">
        <p14:creationId xmlns:p14="http://schemas.microsoft.com/office/powerpoint/2010/main" val="3809528541"/>
      </p:ext>
    </p:extLst>
  </p:cSld>
  <p:clrMapOvr>
    <a:masterClrMapping/>
  </p:clrMapOvr>
  <mc:AlternateContent xmlns:mc="http://schemas.openxmlformats.org/markup-compatibility/2006" xmlns:p14="http://schemas.microsoft.com/office/powerpoint/2010/main">
    <mc:Choice Requires="p14">
      <p:transition spd="slow" p14:dur="2000" advTm="5671"/>
    </mc:Choice>
    <mc:Fallback xmlns="">
      <p:transition spd="slow" advTm="5671"/>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E066A43-EB25-416C-967F-F0A11ECAB06F}"/>
              </a:ext>
            </a:extLst>
          </p:cNvPr>
          <p:cNvSpPr>
            <a:spLocks noGrp="1"/>
          </p:cNvSpPr>
          <p:nvPr>
            <p:ph type="title"/>
          </p:nvPr>
        </p:nvSpPr>
        <p:spPr>
          <a:xfrm>
            <a:off x="809997" y="802366"/>
            <a:ext cx="7524003" cy="970450"/>
          </a:xfrm>
        </p:spPr>
        <p:txBody>
          <a:bodyPr/>
          <a:lstStyle/>
          <a:p>
            <a:r>
              <a:rPr lang="ru-RU" sz="2400" dirty="0"/>
              <a:t>ТОС «Ветеран».</a:t>
            </a:r>
            <a:br>
              <a:rPr lang="ru-RU" sz="2400" dirty="0"/>
            </a:br>
            <a:r>
              <a:rPr lang="ru-RU" sz="2400" dirty="0"/>
              <a:t>Проект «Благоустройство парка им. Пичугина»</a:t>
            </a:r>
            <a:br>
              <a:rPr lang="ru-RU" sz="2400" dirty="0"/>
            </a:br>
            <a:r>
              <a:rPr lang="ru-RU" sz="2400" dirty="0"/>
              <a:t>Сумма 100 000 руб.</a:t>
            </a:r>
          </a:p>
        </p:txBody>
      </p:sp>
      <p:pic>
        <p:nvPicPr>
          <p:cNvPr id="3" name="Рисунок 2">
            <a:extLst>
              <a:ext uri="{FF2B5EF4-FFF2-40B4-BE49-F238E27FC236}">
                <a16:creationId xmlns:a16="http://schemas.microsoft.com/office/drawing/2014/main" id="{D3D8FDEC-CD3E-4696-A06C-5081E176927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568" y="2276872"/>
            <a:ext cx="3178696" cy="4238262"/>
          </a:xfrm>
          <a:prstGeom prst="rect">
            <a:avLst/>
          </a:prstGeom>
        </p:spPr>
      </p:pic>
      <p:pic>
        <p:nvPicPr>
          <p:cNvPr id="5" name="Рисунок 4" descr="Изображение выглядит как скамейка, внешний, парк, земля&#10;&#10;Автоматически созданное описание">
            <a:extLst>
              <a:ext uri="{FF2B5EF4-FFF2-40B4-BE49-F238E27FC236}">
                <a16:creationId xmlns:a16="http://schemas.microsoft.com/office/drawing/2014/main" id="{DEDCAA15-49FA-47AD-9AFB-83C1954254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11960" y="2761268"/>
            <a:ext cx="4392488" cy="3294366"/>
          </a:xfrm>
          <a:prstGeom prst="rect">
            <a:avLst/>
          </a:prstGeom>
        </p:spPr>
      </p:pic>
    </p:spTree>
    <p:extLst>
      <p:ext uri="{BB962C8B-B14F-4D97-AF65-F5344CB8AC3E}">
        <p14:creationId xmlns:p14="http://schemas.microsoft.com/office/powerpoint/2010/main" val="1507375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971B41-FBBE-4A3C-87C4-44FF3E68FF8D}"/>
              </a:ext>
            </a:extLst>
          </p:cNvPr>
          <p:cNvSpPr>
            <a:spLocks noGrp="1"/>
          </p:cNvSpPr>
          <p:nvPr>
            <p:ph type="title"/>
          </p:nvPr>
        </p:nvSpPr>
        <p:spPr>
          <a:xfrm>
            <a:off x="809997" y="397760"/>
            <a:ext cx="7524003" cy="1447063"/>
          </a:xfrm>
        </p:spPr>
        <p:txBody>
          <a:bodyPr/>
          <a:lstStyle/>
          <a:p>
            <a:r>
              <a:rPr lang="ru-RU" sz="2400" dirty="0"/>
              <a:t>ТОС «Вдохновение»</a:t>
            </a:r>
            <a:br>
              <a:rPr lang="ru-RU" sz="2400" dirty="0"/>
            </a:br>
            <a:r>
              <a:rPr lang="ru-RU" sz="2400" dirty="0"/>
              <a:t>Проект </a:t>
            </a:r>
            <a:r>
              <a:rPr lang="ru-RU" sz="2400" b="1" dirty="0">
                <a:solidFill>
                  <a:schemeClr val="tx1"/>
                </a:solidFill>
                <a:effectLst/>
                <a:ea typeface="Times New Roman" panose="02020603050405020304" pitchFamily="18" charset="0"/>
              </a:rPr>
              <a:t>«Социально-коммуникативный уголок адаптации и отдыха «Беседка»</a:t>
            </a:r>
            <a:br>
              <a:rPr lang="ru-RU" sz="2400" b="1" dirty="0">
                <a:solidFill>
                  <a:schemeClr val="tx1"/>
                </a:solidFill>
                <a:effectLst/>
                <a:ea typeface="Times New Roman" panose="02020603050405020304" pitchFamily="18" charset="0"/>
              </a:rPr>
            </a:br>
            <a:r>
              <a:rPr lang="ru-RU" sz="2400" b="1" dirty="0">
                <a:solidFill>
                  <a:schemeClr val="tx1"/>
                </a:solidFill>
                <a:effectLst/>
                <a:ea typeface="Times New Roman" panose="02020603050405020304" pitchFamily="18" charset="0"/>
              </a:rPr>
              <a:t>Сумма 75 000 руб.</a:t>
            </a:r>
            <a:endParaRPr lang="ru-RU" sz="2400" dirty="0">
              <a:solidFill>
                <a:schemeClr val="tx1"/>
              </a:solidFill>
            </a:endParaRPr>
          </a:p>
        </p:txBody>
      </p:sp>
      <p:pic>
        <p:nvPicPr>
          <p:cNvPr id="4" name="Рисунок 3" descr="Изображение выглядит как человек, внутренний, ребенок, комната&#10;&#10;Автоматически созданное описание">
            <a:extLst>
              <a:ext uri="{FF2B5EF4-FFF2-40B4-BE49-F238E27FC236}">
                <a16:creationId xmlns:a16="http://schemas.microsoft.com/office/drawing/2014/main" id="{EFBFA3F8-51D5-4F64-86D4-B11B02ADB2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2564904"/>
            <a:ext cx="4392488" cy="3294366"/>
          </a:xfrm>
          <a:prstGeom prst="rect">
            <a:avLst/>
          </a:prstGeom>
        </p:spPr>
      </p:pic>
      <p:pic>
        <p:nvPicPr>
          <p:cNvPr id="6" name="Рисунок 5" descr="Изображение выглядит как человек&#10;&#10;Автоматически созданное описание">
            <a:extLst>
              <a:ext uri="{FF2B5EF4-FFF2-40B4-BE49-F238E27FC236}">
                <a16:creationId xmlns:a16="http://schemas.microsoft.com/office/drawing/2014/main" id="{E3511B03-7C87-4B62-88F7-8A923F65D1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2210" y="2533469"/>
            <a:ext cx="2931790" cy="3909053"/>
          </a:xfrm>
          <a:prstGeom prst="rect">
            <a:avLst/>
          </a:prstGeom>
        </p:spPr>
      </p:pic>
    </p:spTree>
    <p:extLst>
      <p:ext uri="{BB962C8B-B14F-4D97-AF65-F5344CB8AC3E}">
        <p14:creationId xmlns:p14="http://schemas.microsoft.com/office/powerpoint/2010/main" val="27476220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2B538A6-EBE3-41EF-A0FA-C3FF306EB861}"/>
              </a:ext>
            </a:extLst>
          </p:cNvPr>
          <p:cNvSpPr>
            <a:spLocks noGrp="1"/>
          </p:cNvSpPr>
          <p:nvPr>
            <p:ph type="title"/>
          </p:nvPr>
        </p:nvSpPr>
        <p:spPr>
          <a:xfrm>
            <a:off x="683568" y="1124744"/>
            <a:ext cx="7524003" cy="970450"/>
          </a:xfrm>
        </p:spPr>
        <p:txBody>
          <a:bodyPr/>
          <a:lstStyle/>
          <a:p>
            <a:r>
              <a:rPr lang="ru-RU" sz="2400" dirty="0"/>
              <a:t>ТОС «д. Юрт-Ора».  Сумма 100 000 руб.</a:t>
            </a:r>
            <a:br>
              <a:rPr lang="ru-RU" sz="2400" dirty="0"/>
            </a:br>
            <a:r>
              <a:rPr lang="ru-RU" sz="2400" dirty="0"/>
              <a:t>Проект </a:t>
            </a:r>
            <a:r>
              <a:rPr lang="ru-RU" sz="1800" b="1" dirty="0">
                <a:solidFill>
                  <a:schemeClr val="tx1"/>
                </a:solidFill>
                <a:effectLst/>
                <a:ea typeface="Times New Roman" panose="02020603050405020304" pitchFamily="18" charset="0"/>
              </a:rPr>
              <a:t>«Создание благоприятных условий для жителей и туристов, посещающих историческое поселение чатских татар Юрт-Ора, посредством капитального ремонта обелиска героям Великой Отечественной войны и озеленения территории обелиска»</a:t>
            </a:r>
            <a:endParaRPr lang="ru-RU" sz="2400" dirty="0">
              <a:solidFill>
                <a:schemeClr val="tx1"/>
              </a:solidFill>
            </a:endParaRPr>
          </a:p>
        </p:txBody>
      </p:sp>
      <p:pic>
        <p:nvPicPr>
          <p:cNvPr id="4" name="Рисунок 3" descr="Изображение выглядит как небо, внешний, трек, железная дорога&#10;&#10;Автоматически созданное описание">
            <a:extLst>
              <a:ext uri="{FF2B5EF4-FFF2-40B4-BE49-F238E27FC236}">
                <a16:creationId xmlns:a16="http://schemas.microsoft.com/office/drawing/2014/main" id="{462950DC-9A90-479C-80EB-8F41069177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528" y="2744555"/>
            <a:ext cx="3995936" cy="2996952"/>
          </a:xfrm>
          <a:prstGeom prst="rect">
            <a:avLst/>
          </a:prstGeom>
        </p:spPr>
      </p:pic>
      <p:pic>
        <p:nvPicPr>
          <p:cNvPr id="6" name="Рисунок 5" descr="Изображение выглядит как текст, небо, внешний&#10;&#10;Автоматически созданное описание">
            <a:extLst>
              <a:ext uri="{FF2B5EF4-FFF2-40B4-BE49-F238E27FC236}">
                <a16:creationId xmlns:a16="http://schemas.microsoft.com/office/drawing/2014/main" id="{1834E5E1-DCF1-4AED-8D37-2FAD74582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2736304"/>
            <a:ext cx="3995936" cy="2996952"/>
          </a:xfrm>
          <a:prstGeom prst="rect">
            <a:avLst/>
          </a:prstGeom>
        </p:spPr>
      </p:pic>
    </p:spTree>
    <p:extLst>
      <p:ext uri="{BB962C8B-B14F-4D97-AF65-F5344CB8AC3E}">
        <p14:creationId xmlns:p14="http://schemas.microsoft.com/office/powerpoint/2010/main" val="4287926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96EA670-5B5E-4D31-94B4-B7D5033D76EB}"/>
              </a:ext>
            </a:extLst>
          </p:cNvPr>
          <p:cNvSpPr>
            <a:spLocks noGrp="1"/>
          </p:cNvSpPr>
          <p:nvPr>
            <p:ph type="title"/>
          </p:nvPr>
        </p:nvSpPr>
        <p:spPr>
          <a:xfrm>
            <a:off x="809998" y="980728"/>
            <a:ext cx="7524003" cy="970450"/>
          </a:xfrm>
        </p:spPr>
        <p:txBody>
          <a:bodyPr/>
          <a:lstStyle/>
          <a:p>
            <a:r>
              <a:rPr lang="ru-RU" sz="2400" dirty="0"/>
              <a:t>ТОС «</a:t>
            </a:r>
            <a:r>
              <a:rPr lang="ru-RU" sz="2400" dirty="0" err="1"/>
              <a:t>Кандауровские</a:t>
            </a:r>
            <a:r>
              <a:rPr lang="ru-RU" sz="2400" dirty="0"/>
              <a:t> рассветы»</a:t>
            </a:r>
            <a:br>
              <a:rPr lang="ru-RU" sz="2400" dirty="0"/>
            </a:br>
            <a:r>
              <a:rPr lang="ru-RU" sz="2400" b="1" dirty="0">
                <a:solidFill>
                  <a:schemeClr val="tx1"/>
                </a:solidFill>
                <a:effectLst/>
                <a:ea typeface="Times New Roman" panose="02020603050405020304" pitchFamily="18" charset="0"/>
              </a:rPr>
              <a:t>«Благоустройство детской площадки в центре села </a:t>
            </a:r>
            <a:r>
              <a:rPr lang="ru-RU" sz="2400" b="1" dirty="0" err="1">
                <a:solidFill>
                  <a:schemeClr val="tx1"/>
                </a:solidFill>
                <a:effectLst/>
                <a:ea typeface="Times New Roman" panose="02020603050405020304" pitchFamily="18" charset="0"/>
              </a:rPr>
              <a:t>Кандаурово</a:t>
            </a:r>
            <a:r>
              <a:rPr lang="ru-RU" sz="2400" b="1" dirty="0">
                <a:solidFill>
                  <a:schemeClr val="tx1"/>
                </a:solidFill>
                <a:effectLst/>
                <a:ea typeface="Times New Roman" panose="02020603050405020304" pitchFamily="18" charset="0"/>
              </a:rPr>
              <a:t>»</a:t>
            </a:r>
            <a:br>
              <a:rPr lang="ru-RU" sz="2400" dirty="0">
                <a:solidFill>
                  <a:schemeClr val="tx1"/>
                </a:solidFill>
                <a:ea typeface="Times New Roman" panose="02020603050405020304" pitchFamily="18" charset="0"/>
              </a:rPr>
            </a:br>
            <a:r>
              <a:rPr lang="ru-RU" sz="2400" dirty="0">
                <a:solidFill>
                  <a:schemeClr val="tx1"/>
                </a:solidFill>
                <a:ea typeface="Times New Roman" panose="02020603050405020304" pitchFamily="18" charset="0"/>
              </a:rPr>
              <a:t>Сумма 92 090 руб.</a:t>
            </a:r>
            <a:endParaRPr lang="ru-RU" sz="2400" dirty="0">
              <a:solidFill>
                <a:schemeClr val="tx1"/>
              </a:solidFill>
            </a:endParaRPr>
          </a:p>
        </p:txBody>
      </p:sp>
      <p:pic>
        <p:nvPicPr>
          <p:cNvPr id="6" name="Рисунок 5" descr="Изображение выглядит как трава, небо, внешний, дерево&#10;&#10;Автоматически созданное описание">
            <a:extLst>
              <a:ext uri="{FF2B5EF4-FFF2-40B4-BE49-F238E27FC236}">
                <a16:creationId xmlns:a16="http://schemas.microsoft.com/office/drawing/2014/main" id="{5E83973A-5D8A-4EC2-9EA1-84F69F559A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048" y="3195103"/>
            <a:ext cx="3491880" cy="2618910"/>
          </a:xfrm>
          <a:prstGeom prst="rect">
            <a:avLst/>
          </a:prstGeom>
        </p:spPr>
      </p:pic>
      <p:pic>
        <p:nvPicPr>
          <p:cNvPr id="8" name="Рисунок 7" descr="Изображение выглядит как трава, небо, внешний, поле&#10;&#10;Автоматически созданное описание">
            <a:extLst>
              <a:ext uri="{FF2B5EF4-FFF2-40B4-BE49-F238E27FC236}">
                <a16:creationId xmlns:a16="http://schemas.microsoft.com/office/drawing/2014/main" id="{1B7FE117-3585-4C2B-B563-FA134206D11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884" y="3187005"/>
            <a:ext cx="3587022" cy="2690267"/>
          </a:xfrm>
          <a:prstGeom prst="rect">
            <a:avLst/>
          </a:prstGeom>
        </p:spPr>
      </p:pic>
    </p:spTree>
    <p:extLst>
      <p:ext uri="{BB962C8B-B14F-4D97-AF65-F5344CB8AC3E}">
        <p14:creationId xmlns:p14="http://schemas.microsoft.com/office/powerpoint/2010/main" val="78864344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Цитаты">
  <a:themeElements>
    <a:clrScheme name="Цитаты">
      <a:dk1>
        <a:sysClr val="windowText" lastClr="000000"/>
      </a:dk1>
      <a:lt1>
        <a:sysClr val="window" lastClr="FFFFFF"/>
      </a:lt1>
      <a:dk2>
        <a:srgbClr val="212121"/>
      </a:dk2>
      <a:lt2>
        <a:srgbClr val="636363"/>
      </a:lt2>
      <a:accent1>
        <a:srgbClr val="8664B0"/>
      </a:accent1>
      <a:accent2>
        <a:srgbClr val="D75BCD"/>
      </a:accent2>
      <a:accent3>
        <a:srgbClr val="E54D86"/>
      </a:accent3>
      <a:accent4>
        <a:srgbClr val="DE4547"/>
      </a:accent4>
      <a:accent5>
        <a:srgbClr val="F16E40"/>
      </a:accent5>
      <a:accent6>
        <a:srgbClr val="EB9C5A"/>
      </a:accent6>
      <a:hlink>
        <a:srgbClr val="8F8F8F"/>
      </a:hlink>
      <a:folHlink>
        <a:srgbClr val="A5A5A5"/>
      </a:folHlink>
    </a:clrScheme>
    <a:fontScheme name="Цитаты">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Цитаты">
      <a:fillStyleLst>
        <a:solidFill>
          <a:schemeClr val="phClr"/>
        </a:solidFill>
        <a:gradFill rotWithShape="1">
          <a:gsLst>
            <a:gs pos="0">
              <a:schemeClr val="phClr">
                <a:tint val="80000"/>
                <a:lumMod val="105000"/>
              </a:schemeClr>
            </a:gs>
            <a:gs pos="100000">
              <a:schemeClr val="phClr">
                <a:tint val="90000"/>
              </a:schemeClr>
            </a:gs>
          </a:gsLst>
          <a:lin ang="5400000" scaled="0"/>
        </a:gradFill>
        <a:blipFill rotWithShape="1">
          <a:blip xmlns:r="http://schemas.openxmlformats.org/officeDocument/2006/relationships" r:embed="rId1">
            <a:duotone>
              <a:schemeClr val="phClr">
                <a:tint val="98000"/>
                <a:lumMod val="102000"/>
              </a:schemeClr>
              <a:schemeClr val="phClr">
                <a:shade val="98000"/>
                <a:lumMod val="98000"/>
              </a:schemeClr>
            </a:duotone>
          </a:blip>
          <a:tile tx="0" ty="0" sx="100000" sy="100000" flip="none" algn="tl"/>
        </a:blipFill>
      </a:fillStyleLst>
      <a:lnStyleLst>
        <a:ln w="9525" cap="rnd" cmpd="sng" algn="ctr">
          <a:solidFill>
            <a:schemeClr val="ph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effectStyle>
        <a:effectStyle>
          <a:effectLst>
            <a:innerShdw blurRad="63500" dist="25400" dir="13500000">
              <a:srgbClr val="000000">
                <a:alpha val="75000"/>
              </a:srgbClr>
            </a:innerShdw>
          </a:effectLst>
        </a:effectStyle>
      </a:effectStyleLst>
      <a:bgFillStyleLst>
        <a:solidFill>
          <a:schemeClr val="phClr"/>
        </a:solidFill>
        <a:gradFill rotWithShape="1">
          <a:gsLst>
            <a:gs pos="0">
              <a:schemeClr val="phClr">
                <a:tint val="100000"/>
              </a:schemeClr>
            </a:gs>
            <a:gs pos="100000">
              <a:schemeClr val="phClr">
                <a:tint val="84000"/>
                <a:shade val="84000"/>
                <a:lumMod val="90000"/>
              </a:schemeClr>
            </a:gs>
          </a:gsLst>
          <a:lin ang="5400000" scaled="0"/>
        </a:gradFill>
        <a:gradFill rotWithShape="1">
          <a:gsLst>
            <a:gs pos="0">
              <a:schemeClr val="phClr">
                <a:tint val="84000"/>
                <a:shade val="90000"/>
                <a:satMod val="120000"/>
                <a:lumMod val="90000"/>
              </a:schemeClr>
            </a:gs>
            <a:gs pos="100000">
              <a:schemeClr val="phClr"/>
            </a:gs>
          </a:gsLst>
          <a:lin ang="5400000" scaled="0"/>
        </a:gradFill>
      </a:bgFillStyleLst>
    </a:fmtScheme>
  </a:themeElements>
  <a:objectDefaults/>
  <a:extraClrSchemeLst/>
  <a:extLst>
    <a:ext uri="{05A4C25C-085E-4340-85A3-A5531E510DB2}">
      <thm15:themeFamily xmlns:thm15="http://schemas.microsoft.com/office/thememl/2012/main" name="Quotable" id="{39EC5628-30ED-4578-ACD8-9820EDB8E15A}" vid="{7AF46513-5B0D-4B03-9323-32F3F0BFC9D6}"/>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TM03457503[[fn=Цитаты]]</Template>
  <TotalTime>378</TotalTime>
  <Words>1313</Words>
  <Application>Microsoft Office PowerPoint</Application>
  <PresentationFormat>Экран (4:3)</PresentationFormat>
  <Paragraphs>53</Paragraphs>
  <Slides>35</Slides>
  <Notes>0</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35</vt:i4>
      </vt:variant>
    </vt:vector>
  </HeadingPairs>
  <TitlesOfParts>
    <vt:vector size="41" baseType="lpstr">
      <vt:lpstr>Arial Narrow</vt:lpstr>
      <vt:lpstr>Calibri</vt:lpstr>
      <vt:lpstr>Century Gothic</vt:lpstr>
      <vt:lpstr>Times New Roman</vt:lpstr>
      <vt:lpstr>Wingdings 2</vt:lpstr>
      <vt:lpstr>Цитаты</vt:lpstr>
      <vt:lpstr>Публичный отчет  МОО «Ресурсный центр общественных инициатив»  Колыванского района Новосибирской области 2021г.  </vt:lpstr>
      <vt:lpstr>В 2021 году  МОО «РЦОИ» Колыванского района получено три гранта на реализацию социально значимых проектов  сумму 1 484 900 рублей:</vt:lpstr>
      <vt:lpstr>Презентация PowerPoint</vt:lpstr>
      <vt:lpstr>Программа «Развитие и поддержка территориального общественного самоуправления на территории Колыванского района Новосибирской области»</vt:lpstr>
      <vt:lpstr>Победителями стали проекты:     1. Проект «Благоустройство детской площадки в центре села Кандаурово» (ТОС «Кандауровские рассветы» с. Кандаурово). Руководитель Поршенникова Нина Николаевна.      2. Проект «Детский городок» (ТОС «Оптимист» с. Сидоровка). Руководитель Старостина  Вера Николаевна.      3. Проект «Спорту все возрасты покорны» (ТОС «Социальное партнерство» д. Б. Оеш). Руководитель Ханаева Алиса Олеговна.     4. Проект «Создание благоприятных условий для жителей и туристов, посещающих поселение чатских татар д. Юрт-Ора посредство капитального ремонта обелиска героям ВОВ и озеленения территории» (ТОС д. Юрт-Ора). Руководитель Шагабутдинов Навиль Хасанович.      5. Проект «Благоустройство парка им. Д.Н. Пичугина» (ТОС «Ветеран», р.п. Колывань), руководитель Афанасьева Александра Александровна.       6. Проект «Социально-коммуникативный уголок адаптации и отдыха «Беседка» (ТОС «Вдохновение» д. Амба.) Руководитель Мухачева Тамара Анатольевна.  </vt:lpstr>
      <vt:lpstr>ТОС «Ветеран». Проект «Благоустройство парка им. Пичугина» Сумма 100 000 руб.</vt:lpstr>
      <vt:lpstr>ТОС «Вдохновение» Проект «Социально-коммуникативный уголок адаптации и отдыха «Беседка» Сумма 75 000 руб.</vt:lpstr>
      <vt:lpstr>ТОС «д. Юрт-Ора».  Сумма 100 000 руб. Проект «Создание благоприятных условий для жителей и туристов, посещающих историческое поселение чатских татар Юрт-Ора, посредством капитального ремонта обелиска героям Великой Отечественной войны и озеленения территории обелиска»</vt:lpstr>
      <vt:lpstr>ТОС «Кандауровские рассветы» «Благоустройство детской площадки в центре села Кандаурово» Сумма 92 090 руб.</vt:lpstr>
      <vt:lpstr>ТОС «Оптимист» Проект «Детский городок» Сумма 99 310 руб.</vt:lpstr>
      <vt:lpstr>ТОС «Социальное партнерство» Проект «Спорту все возрасты покорны»  Сумма 100 000 руб.</vt:lpstr>
      <vt:lpstr>В рамках программы «Активная позиция – благо для общества» проведен конкурс  «Со мной регион успешнее»  </vt:lpstr>
      <vt:lpstr>  </vt:lpstr>
      <vt:lpstr>«Чтобы память не угасла» руководитель проекта Кузьминых Наталья Михайловна.   Сумма гранта 50 000 рублей. Издана книга о 50-летней деятельности ветеранского движения Колыванского района. </vt:lpstr>
      <vt:lpstr>«Проведение серии игр в игровом клубе «Твой ход» для учащихся в рамках Всероссийского проекта «Игротека»» руководитель проекта Зацепина Анна Александровна. Сумма гранта 38 000 рублей. Приобретены интеллектуальные настольные игры для активного отдыха учащихся.</vt:lpstr>
      <vt:lpstr>«Наша надежда» руководитель проекта Куликова Светлана Владимировна. Сумма гранта 44 132 рубля. Приобретены сценические костюмы для танцевального коллектива «Ладушки».</vt:lpstr>
      <vt:lpstr>«Руки помощи!» руководитель проекта Клюковкина Наталья Геннадьевна.    Сумма гранта 40 000 рублей Выявлены одинокие и одиноко проживающие пожилые люди, нуждающиеся в помощи на территории д. Б. Оеш. Им оказана помощь в уборке помещений. </vt:lpstr>
      <vt:lpstr>«Археологическое наследие родной земли» руководитель проекта Дейнес Лариса Александровна. Сумма гранта 50 000 рублей. Изготовлены макет и карта археологических памятников расположенных на территории Колыванского района.</vt:lpstr>
      <vt:lpstr>«Спортивно-игровой комплекс «Амбинец»» руководитель проекта Романова Александра Евгеньевна. Сумма гранта 46 750 рублей. Приобретен и установлен спортивно-игровой комплекс в д. Амбы на территории школы, где дети и взрослые не только проводят досуг, но и сдают нормы ГТО.</vt:lpstr>
      <vt:lpstr>«Творчество, как терапия» руководитель проекта Иванова Вера Сергеевна. Сумма гранта 50 000 рублей. Приобретены материалы и инструменты для работы с деревом, проведен ряд мастер-классов для людей с ограниченными возможностями.</vt:lpstr>
      <vt:lpstr>«Счастливое детство», руководитель проекта Дебус Юлия Александровна.           Сумма проекта 40 000 рублей Проведена реконструкция и благоустройство детской площадки. Средства пойдут на строительные материалы и элементы детского уличного игрового оборудования. В результате оборудовано место отдыха детей младшего возраста.</vt:lpstr>
      <vt:lpstr>«Здоровье – дар», руководитель Орлова Лидия Григорьевна.  Сумма гранта 38 500 рублей. Созданы группы здоровья для физической и психологической разгрузки жителей деревни Малая Черемшанка. Средства потрачены на приобретение спортинвентаря и напольного покрытия. </vt:lpstr>
      <vt:lpstr>«Школьное опытно-конструкторное бюро (ШОКб) "Инженерия космических систем», руководитель Королев Михаил Викторович. Сумма гранта 31 540 рублей. При школе создан центр технического творчества инженерно-космической направленности, оснащенный инструментами, оборудованием и расходными материалами. </vt:lpstr>
      <vt:lpstr>«Школьный турнир по настольному теннису», руководитель Ващева Оксана Николаевна. Размер гранта 27 960 рублей. Проведен турнир по настольному теннису и аэрохоккею. Средства потрачены на приобретение  теннисного стола с соответствующим инвентарем и стола для аэрохоккея. </vt:lpstr>
      <vt:lpstr>«Самоделкин», руководитель Колесниченко Анна Александровна. Сумма гранта 23 118 рублей. Программа направлена на индивидуальную работу развития мелкой моторики у детей с ДЦП. Средства потрачены на различные конструкторы для детей. </vt:lpstr>
      <vt:lpstr>По итогам конкурса по предоставлению грантов в форме субсидий из областного бюджета Новосибирской области социально ориентированным некоммерческим организациям на реализацию социально значимых проектов в 2021 году при поддержке Фонда Президентских грантов:  МОО Колыванского района Новосибирской области «Ресурсный центр общественных инициатив» (проект «Школа лидеров». Сумма гранта 418 500 рублей.). Срок реализации проектов 2021-2022 годы.   </vt:lpstr>
      <vt:lpstr>Первый блок данного проекта  был реализован в ноябре-декабре 2021 года. Была выпущена первая группа лидеров «Старшеклассники» в количестве 15 человек.</vt:lpstr>
      <vt:lpstr>Презентация PowerPoint</vt:lpstr>
      <vt:lpstr>Акция «Душевное тепло» совместно с «Союзом пенсионеров»</vt:lpstr>
      <vt:lpstr>Круглый стол с АНО по развитию индивидуального творчества и креативных отраслей «Творческая Колывань» </vt:lpstr>
      <vt:lpstr>Мастер-класс по изготовлению кукол-оберегов с партией пенсионеров</vt:lpstr>
      <vt:lpstr>Учеба ветеранского актива «Пенсионеры – право» с районной ветеранской организацией и пенсионным фондом</vt:lpstr>
      <vt:lpstr>Занятие клуба «Садоводов и огородников» совместно с «Союзом женщин»</vt:lpstr>
      <vt:lpstr>Принимаем участие в региональных мероприятиях: «Гражданская инициатива», форум «Сообщество», «Школа ресурсных центров» и многом другом.</vt:lpstr>
      <vt:lpstr>   https://www.instagram.com/resurskol/, https://vk.com/resurskol,   (20+) Рцои Колыванский | Facebook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деятельности  МОО «Ресурсный центр общественных инициатив»  Колыванского района Новосибирской области 2020г.</dc:title>
  <dc:creator>Екатерина</dc:creator>
  <cp:lastModifiedBy>Екатерина</cp:lastModifiedBy>
  <cp:revision>11</cp:revision>
  <cp:lastPrinted>2022-02-11T05:33:20Z</cp:lastPrinted>
  <dcterms:created xsi:type="dcterms:W3CDTF">2020-10-27T03:54:28Z</dcterms:created>
  <dcterms:modified xsi:type="dcterms:W3CDTF">2022-04-28T04:30:11Z</dcterms:modified>
</cp:coreProperties>
</file>